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4139" r:id="rId2"/>
    <p:sldMasterId id="2147483783" r:id="rId3"/>
    <p:sldMasterId id="2147484125" r:id="rId4"/>
    <p:sldMasterId id="2147484159" r:id="rId5"/>
  </p:sldMasterIdLst>
  <p:notesMasterIdLst>
    <p:notesMasterId r:id="rId56"/>
  </p:notesMasterIdLst>
  <p:handoutMasterIdLst>
    <p:handoutMasterId r:id="rId57"/>
  </p:handoutMasterIdLst>
  <p:sldIdLst>
    <p:sldId id="256" r:id="rId6"/>
    <p:sldId id="353" r:id="rId7"/>
    <p:sldId id="261" r:id="rId8"/>
    <p:sldId id="331" r:id="rId9"/>
    <p:sldId id="550" r:id="rId10"/>
    <p:sldId id="319" r:id="rId11"/>
    <p:sldId id="258" r:id="rId12"/>
    <p:sldId id="551" r:id="rId13"/>
    <p:sldId id="330" r:id="rId14"/>
    <p:sldId id="262" r:id="rId15"/>
    <p:sldId id="263" r:id="rId16"/>
    <p:sldId id="329" r:id="rId17"/>
    <p:sldId id="541" r:id="rId18"/>
    <p:sldId id="277" r:id="rId19"/>
    <p:sldId id="278" r:id="rId20"/>
    <p:sldId id="545" r:id="rId21"/>
    <p:sldId id="282" r:id="rId22"/>
    <p:sldId id="284" r:id="rId23"/>
    <p:sldId id="542" r:id="rId24"/>
    <p:sldId id="285" r:id="rId25"/>
    <p:sldId id="548" r:id="rId26"/>
    <p:sldId id="286" r:id="rId27"/>
    <p:sldId id="557" r:id="rId28"/>
    <p:sldId id="321" r:id="rId29"/>
    <p:sldId id="288" r:id="rId30"/>
    <p:sldId id="289" r:id="rId31"/>
    <p:sldId id="543" r:id="rId32"/>
    <p:sldId id="376" r:id="rId33"/>
    <p:sldId id="338" r:id="rId34"/>
    <p:sldId id="339" r:id="rId35"/>
    <p:sldId id="340" r:id="rId36"/>
    <p:sldId id="341" r:id="rId37"/>
    <p:sldId id="342" r:id="rId38"/>
    <p:sldId id="375" r:id="rId39"/>
    <p:sldId id="347" r:id="rId40"/>
    <p:sldId id="328" r:id="rId41"/>
    <p:sldId id="326" r:id="rId42"/>
    <p:sldId id="327" r:id="rId43"/>
    <p:sldId id="293" r:id="rId44"/>
    <p:sldId id="314" r:id="rId45"/>
    <p:sldId id="370" r:id="rId46"/>
    <p:sldId id="296" r:id="rId47"/>
    <p:sldId id="357" r:id="rId48"/>
    <p:sldId id="546" r:id="rId49"/>
    <p:sldId id="549" r:id="rId50"/>
    <p:sldId id="554" r:id="rId51"/>
    <p:sldId id="558" r:id="rId52"/>
    <p:sldId id="555" r:id="rId53"/>
    <p:sldId id="356" r:id="rId54"/>
    <p:sldId id="307" r:id="rId55"/>
  </p:sldIdLst>
  <p:sldSz cx="9144000" cy="6858000" type="screen4x3"/>
  <p:notesSz cx="6950075" cy="9236075"/>
  <p:defaultTextStyle>
    <a:defPPr>
      <a:defRPr lang="en-US"/>
    </a:defPPr>
    <a:lvl1pPr algn="ctr" rtl="0" fontAlgn="base">
      <a:spcBef>
        <a:spcPct val="0"/>
      </a:spcBef>
      <a:spcAft>
        <a:spcPct val="0"/>
      </a:spcAft>
      <a:defRPr sz="2800" kern="1200">
        <a:solidFill>
          <a:schemeClr val="tx1"/>
        </a:solidFill>
        <a:latin typeface="Arial" charset="0"/>
        <a:ea typeface="+mn-ea"/>
        <a:cs typeface="Arial" charset="0"/>
      </a:defRPr>
    </a:lvl1pPr>
    <a:lvl2pPr marL="457200" algn="ctr" rtl="0" fontAlgn="base">
      <a:spcBef>
        <a:spcPct val="0"/>
      </a:spcBef>
      <a:spcAft>
        <a:spcPct val="0"/>
      </a:spcAft>
      <a:defRPr sz="2800" kern="1200">
        <a:solidFill>
          <a:schemeClr val="tx1"/>
        </a:solidFill>
        <a:latin typeface="Arial" charset="0"/>
        <a:ea typeface="+mn-ea"/>
        <a:cs typeface="Arial" charset="0"/>
      </a:defRPr>
    </a:lvl2pPr>
    <a:lvl3pPr marL="914400" algn="ctr" rtl="0" fontAlgn="base">
      <a:spcBef>
        <a:spcPct val="0"/>
      </a:spcBef>
      <a:spcAft>
        <a:spcPct val="0"/>
      </a:spcAft>
      <a:defRPr sz="2800" kern="1200">
        <a:solidFill>
          <a:schemeClr val="tx1"/>
        </a:solidFill>
        <a:latin typeface="Arial" charset="0"/>
        <a:ea typeface="+mn-ea"/>
        <a:cs typeface="Arial" charset="0"/>
      </a:defRPr>
    </a:lvl3pPr>
    <a:lvl4pPr marL="1371600" algn="ctr" rtl="0" fontAlgn="base">
      <a:spcBef>
        <a:spcPct val="0"/>
      </a:spcBef>
      <a:spcAft>
        <a:spcPct val="0"/>
      </a:spcAft>
      <a:defRPr sz="2800" kern="1200">
        <a:solidFill>
          <a:schemeClr val="tx1"/>
        </a:solidFill>
        <a:latin typeface="Arial" charset="0"/>
        <a:ea typeface="+mn-ea"/>
        <a:cs typeface="Arial" charset="0"/>
      </a:defRPr>
    </a:lvl4pPr>
    <a:lvl5pPr marL="1828800" algn="ctr"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6EA92D"/>
    <a:srgbClr val="FFFF00"/>
    <a:srgbClr val="808000"/>
    <a:srgbClr val="53D749"/>
    <a:srgbClr val="E6E6E6"/>
    <a:srgbClr val="3F328E"/>
    <a:srgbClr val="2DA5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9" autoAdjust="0"/>
    <p:restoredTop sz="88285" autoAdjust="0"/>
  </p:normalViewPr>
  <p:slideViewPr>
    <p:cSldViewPr>
      <p:cViewPr varScale="1">
        <p:scale>
          <a:sx n="44" d="100"/>
          <a:sy n="44" d="100"/>
        </p:scale>
        <p:origin x="1566" y="30"/>
      </p:cViewPr>
      <p:guideLst>
        <p:guide orient="horz" pos="2160"/>
        <p:guide pos="2880"/>
      </p:guideLst>
    </p:cSldViewPr>
  </p:slideViewPr>
  <p:outlineViewPr>
    <p:cViewPr>
      <p:scale>
        <a:sx n="33" d="100"/>
        <a:sy n="33" d="100"/>
      </p:scale>
      <p:origin x="0" y="11268"/>
    </p:cViewPr>
    <p:sldLst>
      <p:sld r:id="rId1" collapse="1"/>
      <p:sld r:id="rId2" collapse="1"/>
      <p:sld r:id="rId3" collapse="1"/>
    </p:sldLst>
  </p:outlineViewPr>
  <p:notesTextViewPr>
    <p:cViewPr>
      <p:scale>
        <a:sx n="100" d="100"/>
        <a:sy n="100" d="100"/>
      </p:scale>
      <p:origin x="0" y="0"/>
    </p:cViewPr>
  </p:notesTextViewPr>
  <p:sorterViewPr>
    <p:cViewPr varScale="1">
      <p:scale>
        <a:sx n="100" d="100"/>
        <a:sy n="100" d="100"/>
      </p:scale>
      <p:origin x="0" y="-1324"/>
    </p:cViewPr>
  </p:sorterViewPr>
  <p:notesViewPr>
    <p:cSldViewPr>
      <p:cViewPr varScale="1">
        <p:scale>
          <a:sx n="55" d="100"/>
          <a:sy n="55" d="100"/>
        </p:scale>
        <p:origin x="-1878" y="-108"/>
      </p:cViewPr>
      <p:guideLst>
        <p:guide orient="horz" pos="2910"/>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_rels/viewProps.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slide" Target="slides/slide17.xml"/><Relationship Id="rId1"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9" y="0"/>
            <a:ext cx="3010756" cy="460542"/>
          </a:xfrm>
          <a:prstGeom prst="rect">
            <a:avLst/>
          </a:prstGeom>
          <a:noFill/>
          <a:ln w="9525">
            <a:noFill/>
            <a:miter lim="800000"/>
            <a:headEnd/>
            <a:tailEnd/>
          </a:ln>
          <a:effectLst/>
        </p:spPr>
        <p:txBody>
          <a:bodyPr vert="horz" wrap="square" lIns="93847" tIns="46924" rIns="93847" bIns="46924" numCol="1" anchor="t" anchorCtr="0" compatLnSpc="1">
            <a:prstTxWarp prst="textNoShape">
              <a:avLst/>
            </a:prstTxWarp>
          </a:bodyPr>
          <a:lstStyle>
            <a:lvl1pPr algn="l" defTabSz="939496">
              <a:defRPr sz="1200">
                <a:latin typeface="Times New Roman" pitchFamily="18" charset="0"/>
                <a:cs typeface="+mn-cs"/>
              </a:defRPr>
            </a:lvl1pPr>
          </a:lstStyle>
          <a:p>
            <a:pPr>
              <a:defRPr/>
            </a:pPr>
            <a:endParaRPr lang="en-US"/>
          </a:p>
        </p:txBody>
      </p:sp>
      <p:sp>
        <p:nvSpPr>
          <p:cNvPr id="6147" name="Rectangle 3"/>
          <p:cNvSpPr>
            <a:spLocks noGrp="1" noChangeArrowheads="1"/>
          </p:cNvSpPr>
          <p:nvPr>
            <p:ph type="dt" sz="quarter" idx="1"/>
          </p:nvPr>
        </p:nvSpPr>
        <p:spPr bwMode="auto">
          <a:xfrm>
            <a:off x="3939323" y="0"/>
            <a:ext cx="3010755" cy="460542"/>
          </a:xfrm>
          <a:prstGeom prst="rect">
            <a:avLst/>
          </a:prstGeom>
          <a:noFill/>
          <a:ln w="9525">
            <a:noFill/>
            <a:miter lim="800000"/>
            <a:headEnd/>
            <a:tailEnd/>
          </a:ln>
          <a:effectLst/>
        </p:spPr>
        <p:txBody>
          <a:bodyPr vert="horz" wrap="square" lIns="93847" tIns="46924" rIns="93847" bIns="46924" numCol="1" anchor="t" anchorCtr="0" compatLnSpc="1">
            <a:prstTxWarp prst="textNoShape">
              <a:avLst/>
            </a:prstTxWarp>
          </a:bodyPr>
          <a:lstStyle>
            <a:lvl1pPr algn="r" defTabSz="939496">
              <a:defRPr sz="1200">
                <a:latin typeface="Times New Roman" pitchFamily="18" charset="0"/>
                <a:cs typeface="+mn-cs"/>
              </a:defRPr>
            </a:lvl1pPr>
          </a:lstStyle>
          <a:p>
            <a:pPr>
              <a:defRPr/>
            </a:pPr>
            <a:endParaRPr lang="en-US"/>
          </a:p>
        </p:txBody>
      </p:sp>
      <p:sp>
        <p:nvSpPr>
          <p:cNvPr id="6148" name="Rectangle 4"/>
          <p:cNvSpPr>
            <a:spLocks noGrp="1" noChangeArrowheads="1"/>
          </p:cNvSpPr>
          <p:nvPr>
            <p:ph type="ftr" sz="quarter" idx="2"/>
          </p:nvPr>
        </p:nvSpPr>
        <p:spPr bwMode="auto">
          <a:xfrm>
            <a:off x="9" y="8775539"/>
            <a:ext cx="3010756" cy="460542"/>
          </a:xfrm>
          <a:prstGeom prst="rect">
            <a:avLst/>
          </a:prstGeom>
          <a:noFill/>
          <a:ln w="9525">
            <a:noFill/>
            <a:miter lim="800000"/>
            <a:headEnd/>
            <a:tailEnd/>
          </a:ln>
          <a:effectLst/>
        </p:spPr>
        <p:txBody>
          <a:bodyPr vert="horz" wrap="square" lIns="93847" tIns="46924" rIns="93847" bIns="46924" numCol="1" anchor="b" anchorCtr="0" compatLnSpc="1">
            <a:prstTxWarp prst="textNoShape">
              <a:avLst/>
            </a:prstTxWarp>
          </a:bodyPr>
          <a:lstStyle>
            <a:lvl1pPr algn="l" defTabSz="939496">
              <a:defRPr sz="1200">
                <a:latin typeface="Times New Roman" pitchFamily="18" charset="0"/>
                <a:cs typeface="+mn-cs"/>
              </a:defRPr>
            </a:lvl1pPr>
          </a:lstStyle>
          <a:p>
            <a:pPr>
              <a:defRPr/>
            </a:pPr>
            <a:endParaRPr lang="en-US"/>
          </a:p>
        </p:txBody>
      </p:sp>
      <p:sp>
        <p:nvSpPr>
          <p:cNvPr id="6149" name="Rectangle 5"/>
          <p:cNvSpPr>
            <a:spLocks noGrp="1" noChangeArrowheads="1"/>
          </p:cNvSpPr>
          <p:nvPr>
            <p:ph type="sldNum" sz="quarter" idx="3"/>
          </p:nvPr>
        </p:nvSpPr>
        <p:spPr bwMode="auto">
          <a:xfrm>
            <a:off x="3939323" y="8775539"/>
            <a:ext cx="3010755" cy="460542"/>
          </a:xfrm>
          <a:prstGeom prst="rect">
            <a:avLst/>
          </a:prstGeom>
          <a:noFill/>
          <a:ln w="9525">
            <a:noFill/>
            <a:miter lim="800000"/>
            <a:headEnd/>
            <a:tailEnd/>
          </a:ln>
          <a:effectLst/>
        </p:spPr>
        <p:txBody>
          <a:bodyPr vert="horz" wrap="square" lIns="93847" tIns="46924" rIns="93847" bIns="46924" numCol="1" anchor="b" anchorCtr="0" compatLnSpc="1">
            <a:prstTxWarp prst="textNoShape">
              <a:avLst/>
            </a:prstTxWarp>
          </a:bodyPr>
          <a:lstStyle>
            <a:lvl1pPr algn="r" defTabSz="939496">
              <a:defRPr sz="1200">
                <a:latin typeface="Times New Roman" pitchFamily="18" charset="0"/>
                <a:cs typeface="+mn-cs"/>
              </a:defRPr>
            </a:lvl1pPr>
          </a:lstStyle>
          <a:p>
            <a:pPr>
              <a:defRPr/>
            </a:pPr>
            <a:fld id="{B9A3FF8B-7E21-417C-AFA7-1A786F2F1756}" type="slidenum">
              <a:rPr lang="en-US"/>
              <a:pPr>
                <a:defRPr/>
              </a:pPr>
              <a:t>‹#›</a:t>
            </a:fld>
            <a:endParaRPr lang="en-US"/>
          </a:p>
        </p:txBody>
      </p:sp>
    </p:spTree>
    <p:extLst>
      <p:ext uri="{BB962C8B-B14F-4D97-AF65-F5344CB8AC3E}">
        <p14:creationId xmlns:p14="http://schemas.microsoft.com/office/powerpoint/2010/main" val="2824834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9" y="1"/>
            <a:ext cx="3010756" cy="458965"/>
          </a:xfrm>
          <a:prstGeom prst="rect">
            <a:avLst/>
          </a:prstGeom>
          <a:noFill/>
          <a:ln w="9525">
            <a:noFill/>
            <a:miter lim="800000"/>
            <a:headEnd/>
            <a:tailEnd/>
          </a:ln>
          <a:effectLst/>
        </p:spPr>
        <p:txBody>
          <a:bodyPr vert="horz" wrap="square" lIns="93641" tIns="46818" rIns="93641" bIns="46818" numCol="1" anchor="t" anchorCtr="0" compatLnSpc="1">
            <a:prstTxWarp prst="textNoShape">
              <a:avLst/>
            </a:prstTxWarp>
          </a:bodyPr>
          <a:lstStyle>
            <a:lvl1pPr algn="l" defTabSz="937911">
              <a:defRPr sz="1200">
                <a:latin typeface="Times New Roman" pitchFamily="18" charset="0"/>
                <a:cs typeface="+mn-cs"/>
              </a:defRPr>
            </a:lvl1pPr>
          </a:lstStyle>
          <a:p>
            <a:pPr>
              <a:defRPr/>
            </a:pPr>
            <a:endParaRPr lang="en-US"/>
          </a:p>
        </p:txBody>
      </p:sp>
      <p:sp>
        <p:nvSpPr>
          <p:cNvPr id="63491" name="Rectangle 3"/>
          <p:cNvSpPr>
            <a:spLocks noGrp="1" noChangeArrowheads="1"/>
          </p:cNvSpPr>
          <p:nvPr>
            <p:ph type="dt" idx="1"/>
          </p:nvPr>
        </p:nvSpPr>
        <p:spPr bwMode="auto">
          <a:xfrm>
            <a:off x="3939323" y="1"/>
            <a:ext cx="3010755" cy="458965"/>
          </a:xfrm>
          <a:prstGeom prst="rect">
            <a:avLst/>
          </a:prstGeom>
          <a:noFill/>
          <a:ln w="9525">
            <a:noFill/>
            <a:miter lim="800000"/>
            <a:headEnd/>
            <a:tailEnd/>
          </a:ln>
          <a:effectLst/>
        </p:spPr>
        <p:txBody>
          <a:bodyPr vert="horz" wrap="square" lIns="93641" tIns="46818" rIns="93641" bIns="46818" numCol="1" anchor="t" anchorCtr="0" compatLnSpc="1">
            <a:prstTxWarp prst="textNoShape">
              <a:avLst/>
            </a:prstTxWarp>
          </a:bodyPr>
          <a:lstStyle>
            <a:lvl1pPr algn="r" defTabSz="937911">
              <a:defRPr sz="1200">
                <a:latin typeface="Times New Roman" pitchFamily="18" charset="0"/>
                <a:cs typeface="+mn-cs"/>
              </a:defRPr>
            </a:lvl1pPr>
          </a:lstStyle>
          <a:p>
            <a:pPr>
              <a:defRPr/>
            </a:pPr>
            <a:endParaRPr lang="en-US"/>
          </a:p>
        </p:txBody>
      </p:sp>
      <p:sp>
        <p:nvSpPr>
          <p:cNvPr id="109572" name="Rectangle 4"/>
          <p:cNvSpPr>
            <a:spLocks noGrp="1" noRot="1" noChangeAspect="1" noChangeArrowheads="1" noTextEdit="1"/>
          </p:cNvSpPr>
          <p:nvPr>
            <p:ph type="sldImg" idx="2"/>
          </p:nvPr>
        </p:nvSpPr>
        <p:spPr bwMode="auto">
          <a:xfrm>
            <a:off x="1176338" y="690563"/>
            <a:ext cx="4597400" cy="3448050"/>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927000" y="4372004"/>
            <a:ext cx="5096092" cy="4136992"/>
          </a:xfrm>
          <a:prstGeom prst="rect">
            <a:avLst/>
          </a:prstGeom>
          <a:noFill/>
          <a:ln w="9525">
            <a:noFill/>
            <a:miter lim="800000"/>
            <a:headEnd/>
            <a:tailEnd/>
          </a:ln>
          <a:effectLst/>
        </p:spPr>
        <p:txBody>
          <a:bodyPr vert="horz" wrap="square" lIns="93641" tIns="46818" rIns="93641" bIns="468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4" name="Rectangle 6"/>
          <p:cNvSpPr>
            <a:spLocks noGrp="1" noChangeArrowheads="1"/>
          </p:cNvSpPr>
          <p:nvPr>
            <p:ph type="ftr" sz="quarter" idx="4"/>
          </p:nvPr>
        </p:nvSpPr>
        <p:spPr bwMode="auto">
          <a:xfrm>
            <a:off x="9" y="8739260"/>
            <a:ext cx="3010756" cy="460542"/>
          </a:xfrm>
          <a:prstGeom prst="rect">
            <a:avLst/>
          </a:prstGeom>
          <a:noFill/>
          <a:ln w="9525">
            <a:noFill/>
            <a:miter lim="800000"/>
            <a:headEnd/>
            <a:tailEnd/>
          </a:ln>
          <a:effectLst/>
        </p:spPr>
        <p:txBody>
          <a:bodyPr vert="horz" wrap="square" lIns="93641" tIns="46818" rIns="93641" bIns="46818" numCol="1" anchor="b" anchorCtr="0" compatLnSpc="1">
            <a:prstTxWarp prst="textNoShape">
              <a:avLst/>
            </a:prstTxWarp>
          </a:bodyPr>
          <a:lstStyle>
            <a:lvl1pPr algn="l" defTabSz="937911">
              <a:defRPr sz="1200">
                <a:latin typeface="Times New Roman" pitchFamily="18" charset="0"/>
                <a:cs typeface="+mn-cs"/>
              </a:defRPr>
            </a:lvl1pPr>
          </a:lstStyle>
          <a:p>
            <a:pPr>
              <a:defRPr/>
            </a:pPr>
            <a:endParaRPr lang="en-US"/>
          </a:p>
        </p:txBody>
      </p:sp>
      <p:sp>
        <p:nvSpPr>
          <p:cNvPr id="63495" name="Rectangle 7"/>
          <p:cNvSpPr>
            <a:spLocks noGrp="1" noChangeArrowheads="1"/>
          </p:cNvSpPr>
          <p:nvPr>
            <p:ph type="sldNum" sz="quarter" idx="5"/>
          </p:nvPr>
        </p:nvSpPr>
        <p:spPr bwMode="auto">
          <a:xfrm>
            <a:off x="3939323" y="8739260"/>
            <a:ext cx="3010755" cy="460542"/>
          </a:xfrm>
          <a:prstGeom prst="rect">
            <a:avLst/>
          </a:prstGeom>
          <a:noFill/>
          <a:ln w="9525">
            <a:noFill/>
            <a:miter lim="800000"/>
            <a:headEnd/>
            <a:tailEnd/>
          </a:ln>
          <a:effectLst/>
        </p:spPr>
        <p:txBody>
          <a:bodyPr vert="horz" wrap="square" lIns="93641" tIns="46818" rIns="93641" bIns="46818" numCol="1" anchor="b" anchorCtr="0" compatLnSpc="1">
            <a:prstTxWarp prst="textNoShape">
              <a:avLst/>
            </a:prstTxWarp>
          </a:bodyPr>
          <a:lstStyle>
            <a:lvl1pPr algn="r" defTabSz="937911">
              <a:defRPr sz="1200">
                <a:latin typeface="Times New Roman" pitchFamily="18" charset="0"/>
                <a:cs typeface="+mn-cs"/>
              </a:defRPr>
            </a:lvl1pPr>
          </a:lstStyle>
          <a:p>
            <a:pPr>
              <a:defRPr/>
            </a:pPr>
            <a:fld id="{46A921FC-B324-4E3E-9A40-483B7E6B02E3}" type="slidenum">
              <a:rPr lang="en-US"/>
              <a:pPr>
                <a:defRPr/>
              </a:pPr>
              <a:t>‹#›</a:t>
            </a:fld>
            <a:endParaRPr lang="en-US"/>
          </a:p>
        </p:txBody>
      </p:sp>
    </p:spTree>
    <p:extLst>
      <p:ext uri="{BB962C8B-B14F-4D97-AF65-F5344CB8AC3E}">
        <p14:creationId xmlns:p14="http://schemas.microsoft.com/office/powerpoint/2010/main" val="71079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defTabSz="937189">
              <a:defRPr/>
            </a:pPr>
            <a:fld id="{E94F559E-F156-40A0-A957-69BCA687DE79}" type="slidenum">
              <a:rPr lang="en-US" smtClean="0"/>
              <a:pPr defTabSz="937189">
                <a:defRPr/>
              </a:pPr>
              <a:t>1</a:t>
            </a:fld>
            <a:endParaRPr lang="en-US"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1129154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defTabSz="937189">
              <a:defRPr/>
            </a:pPr>
            <a:fld id="{52D377E2-82A9-4E50-82B5-8D63FD65F249}" type="slidenum">
              <a:rPr lang="en-US" smtClean="0"/>
              <a:pPr defTabSz="937189">
                <a:defRPr/>
              </a:pPr>
              <a:t>10</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1964652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defTabSz="937189">
              <a:defRPr/>
            </a:pPr>
            <a:fld id="{87E1C790-A3EB-47B7-807F-57ABCFFDAF90}" type="slidenum">
              <a:rPr lang="en-US" smtClean="0"/>
              <a:pPr defTabSz="937189">
                <a:defRPr/>
              </a:pPr>
              <a:t>11</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2756991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defTabSz="937189">
              <a:defRPr/>
            </a:pPr>
            <a:fld id="{C3C198B0-458B-4AB9-9266-39D7884C9E0C}" type="slidenum">
              <a:rPr lang="en-US" smtClean="0"/>
              <a:pPr defTabSz="937189">
                <a:defRPr/>
              </a:pPr>
              <a:t>12</a:t>
            </a:fld>
            <a:endParaRPr lang="en-US"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2151044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defTabSz="937189">
              <a:defRPr/>
            </a:pPr>
            <a:fld id="{03DC82A8-3BB0-4101-8FD3-ED3403AE6714}" type="slidenum">
              <a:rPr lang="en-US" smtClean="0"/>
              <a:pPr defTabSz="937189">
                <a:defRPr/>
              </a:pPr>
              <a:t>13</a:t>
            </a:fld>
            <a:endParaRPr lang="en-US"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2164512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defTabSz="937189">
              <a:defRPr/>
            </a:pPr>
            <a:fld id="{49883EA9-9B0D-4018-AF6D-DEE749DF5A94}" type="slidenum">
              <a:rPr lang="en-US" smtClean="0"/>
              <a:pPr defTabSz="937189">
                <a:defRPr/>
              </a:pPr>
              <a:t>14</a:t>
            </a:fld>
            <a:endParaRPr lang="en-US" dirty="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90622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defTabSz="937189">
              <a:defRPr/>
            </a:pPr>
            <a:fld id="{49C90C96-78A8-412A-BE67-094A8FEDFCE2}" type="slidenum">
              <a:rPr lang="en-US" smtClean="0"/>
              <a:pPr defTabSz="937189">
                <a:defRPr/>
              </a:pPr>
              <a:t>15</a:t>
            </a:fld>
            <a:endParaRPr lang="en-US"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1158260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defTabSz="937189">
              <a:defRPr/>
            </a:pPr>
            <a:fld id="{49C90C96-78A8-412A-BE67-094A8FEDFCE2}" type="slidenum">
              <a:rPr lang="en-US" smtClean="0"/>
              <a:pPr defTabSz="937189">
                <a:defRPr/>
              </a:pPr>
              <a:t>16</a:t>
            </a:fld>
            <a:endParaRPr lang="en-US"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914217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defTabSz="937189">
              <a:defRPr/>
            </a:pPr>
            <a:fld id="{91AD81AF-36F5-4962-B988-5751876BD5EF}" type="slidenum">
              <a:rPr lang="en-US" smtClean="0"/>
              <a:pPr defTabSz="937189">
                <a:defRPr/>
              </a:pPr>
              <a:t>17</a:t>
            </a:fld>
            <a:endParaRPr lang="en-US"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1203310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defTabSz="937189">
              <a:defRPr/>
            </a:pPr>
            <a:fld id="{B3991A8E-0124-4CD4-A6E0-EC7024C975A6}" type="slidenum">
              <a:rPr lang="en-US" smtClean="0"/>
              <a:pPr defTabSz="937189">
                <a:defRPr/>
              </a:pPr>
              <a:t>18</a:t>
            </a:fld>
            <a:endParaRPr lang="en-US"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979466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defTabSz="937189">
              <a:defRPr/>
            </a:pPr>
            <a:fld id="{B3991A8E-0124-4CD4-A6E0-EC7024C975A6}" type="slidenum">
              <a:rPr lang="en-US" smtClean="0"/>
              <a:pPr defTabSz="937189">
                <a:defRPr/>
              </a:pPr>
              <a:t>19</a:t>
            </a:fld>
            <a:endParaRPr lang="en-US"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1888073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defTabSz="937189">
              <a:defRPr/>
            </a:pPr>
            <a:fld id="{35A92ACF-133B-4058-AB28-93A596358DEB}" type="slidenum">
              <a:rPr lang="en-US" smtClean="0"/>
              <a:pPr defTabSz="937189">
                <a:defRPr/>
              </a:pPr>
              <a:t>2</a:t>
            </a:fld>
            <a:endParaRPr lang="en-US"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70465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defTabSz="937189">
              <a:defRPr/>
            </a:pPr>
            <a:fld id="{6D697D25-1779-46FD-921C-3D5D6377E9F1}" type="slidenum">
              <a:rPr lang="en-US" smtClean="0"/>
              <a:pPr defTabSz="937189">
                <a:defRPr/>
              </a:pPr>
              <a:t>20</a:t>
            </a:fld>
            <a:endParaRPr lang="en-US"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376165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defTabSz="937189">
              <a:defRPr/>
            </a:pPr>
            <a:fld id="{14D42CE9-86B8-449B-8943-F5FF14B8B41F}" type="slidenum">
              <a:rPr lang="en-US" smtClean="0"/>
              <a:pPr defTabSz="937189">
                <a:defRPr/>
              </a:pPr>
              <a:t>21</a:t>
            </a:fld>
            <a:endParaRPr lang="en-US"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319825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defTabSz="937189">
              <a:defRPr/>
            </a:pPr>
            <a:fld id="{261077E7-98C4-4EF8-88FA-09FF8AAEA4C4}" type="slidenum">
              <a:rPr lang="en-US" smtClean="0"/>
              <a:pPr defTabSz="937189">
                <a:defRPr/>
              </a:pPr>
              <a:t>22</a:t>
            </a:fld>
            <a:endParaRPr lang="en-US" dirty="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223118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defTabSz="937189">
              <a:defRPr/>
            </a:pPr>
            <a:fld id="{261077E7-98C4-4EF8-88FA-09FF8AAEA4C4}" type="slidenum">
              <a:rPr lang="en-US" smtClean="0"/>
              <a:pPr defTabSz="937189">
                <a:defRPr/>
              </a:pPr>
              <a:t>23</a:t>
            </a:fld>
            <a:endParaRPr lang="en-US" dirty="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1472164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defTabSz="937189">
              <a:defRPr/>
            </a:pPr>
            <a:fld id="{EEBE1BCC-A22F-49EE-B24E-AB2FEF46F4A6}" type="slidenum">
              <a:rPr lang="en-US" smtClean="0"/>
              <a:pPr defTabSz="937189">
                <a:defRPr/>
              </a:pPr>
              <a:t>24</a:t>
            </a:fld>
            <a:endParaRPr lang="en-US"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9505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defTabSz="937189">
              <a:defRPr/>
            </a:pPr>
            <a:fld id="{D77BCBA5-C52A-4513-9DBE-6E573D7CD9C5}" type="slidenum">
              <a:rPr lang="en-US" smtClean="0"/>
              <a:pPr defTabSz="937189">
                <a:defRPr/>
              </a:pPr>
              <a:t>25</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4213117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defTabSz="937189">
              <a:defRPr/>
            </a:pPr>
            <a:fld id="{7E3A926E-111F-48BD-A305-06A5899AF466}" type="slidenum">
              <a:rPr lang="en-US" smtClean="0"/>
              <a:pPr defTabSz="937189">
                <a:defRPr/>
              </a:pPr>
              <a:t>26</a:t>
            </a:fld>
            <a:endParaRPr lang="en-US"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2115242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defTabSz="937189">
              <a:defRPr/>
            </a:pPr>
            <a:fld id="{B3991A8E-0124-4CD4-A6E0-EC7024C975A6}" type="slidenum">
              <a:rPr lang="en-US" smtClean="0"/>
              <a:pPr defTabSz="937189">
                <a:defRPr/>
              </a:pPr>
              <a:t>27</a:t>
            </a:fld>
            <a:endParaRPr lang="en-US"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675023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defTabSz="937189">
              <a:defRPr/>
            </a:pPr>
            <a:fld id="{926C20BE-958A-4CC6-BC82-8179E31F2619}" type="slidenum">
              <a:rPr lang="en-US" smtClean="0"/>
              <a:pPr defTabSz="937189">
                <a:defRPr/>
              </a:pPr>
              <a:t>28</a:t>
            </a:fld>
            <a:endParaRPr lang="en-US"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186133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defTabSz="937189">
              <a:defRPr/>
            </a:pPr>
            <a:fld id="{CAA87584-E5B5-4183-AC65-E80C50BA7959}" type="slidenum">
              <a:rPr lang="en-US" smtClean="0"/>
              <a:pPr defTabSz="937189">
                <a:defRPr/>
              </a:pPr>
              <a:t>29</a:t>
            </a:fld>
            <a:endParaRPr lang="en-US"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3989632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defTabSz="937189">
              <a:defRPr/>
            </a:pPr>
            <a:fld id="{93B0E229-1A2E-439E-8278-F51E1C75DB98}" type="slidenum">
              <a:rPr lang="en-US" smtClean="0"/>
              <a:pPr defTabSz="937189">
                <a:defRPr/>
              </a:pPr>
              <a:t>3</a:t>
            </a:fld>
            <a:endParaRPr lang="en-US"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1897758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defTabSz="937189">
              <a:defRPr/>
            </a:pPr>
            <a:fld id="{E9701BE2-B15C-4447-A041-11CD19FCCEF2}" type="slidenum">
              <a:rPr lang="en-US" smtClean="0"/>
              <a:pPr defTabSz="937189">
                <a:defRPr/>
              </a:pPr>
              <a:t>30</a:t>
            </a:fld>
            <a:endParaRPr lang="en-US"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518038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defTabSz="937189">
              <a:defRPr/>
            </a:pPr>
            <a:fld id="{CF458E22-8F6F-4C48-9914-977D7C4271DC}" type="slidenum">
              <a:rPr lang="en-US" smtClean="0"/>
              <a:pPr defTabSz="937189">
                <a:defRPr/>
              </a:pPr>
              <a:t>31</a:t>
            </a:fld>
            <a:endParaRPr lang="en-US" dirty="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34884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pPr defTabSz="937189">
              <a:defRPr/>
            </a:pPr>
            <a:fld id="{5E77708A-679C-4A15-B80A-EE81C5648F77}" type="slidenum">
              <a:rPr lang="en-US" smtClean="0"/>
              <a:pPr defTabSz="937189">
                <a:defRPr/>
              </a:pPr>
              <a:t>32</a:t>
            </a:fld>
            <a:endParaRPr lang="en-US" dirty="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buFont typeface="Wingdings" pitchFamily="2" charset="2"/>
              <a:buNone/>
            </a:pPr>
            <a:endParaRPr lang="en-US" dirty="0"/>
          </a:p>
        </p:txBody>
      </p:sp>
    </p:spTree>
    <p:extLst>
      <p:ext uri="{BB962C8B-B14F-4D97-AF65-F5344CB8AC3E}">
        <p14:creationId xmlns:p14="http://schemas.microsoft.com/office/powerpoint/2010/main" val="4093185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pPr defTabSz="937189">
              <a:defRPr/>
            </a:pPr>
            <a:fld id="{56ED27BC-DCE0-454B-B28F-35B44D72CD51}" type="slidenum">
              <a:rPr lang="en-US" smtClean="0"/>
              <a:pPr defTabSz="937189">
                <a:defRPr/>
              </a:pPr>
              <a:t>33</a:t>
            </a:fld>
            <a:endParaRPr lang="en-US" dirty="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2765827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defTabSz="937189">
              <a:defRPr/>
            </a:pPr>
            <a:fld id="{73463CE4-BCAB-4C11-839C-4F351ECA0200}" type="slidenum">
              <a:rPr lang="en-US" smtClean="0"/>
              <a:pPr defTabSz="937189">
                <a:defRPr/>
              </a:pPr>
              <a:t>34</a:t>
            </a:fld>
            <a:endParaRPr lang="en-US"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buFont typeface="Wingdings" pitchFamily="2" charset="2"/>
              <a:buNone/>
            </a:pPr>
            <a:endParaRPr lang="en-US" dirty="0"/>
          </a:p>
        </p:txBody>
      </p:sp>
    </p:spTree>
    <p:extLst>
      <p:ext uri="{BB962C8B-B14F-4D97-AF65-F5344CB8AC3E}">
        <p14:creationId xmlns:p14="http://schemas.microsoft.com/office/powerpoint/2010/main" val="37762573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defTabSz="937189">
              <a:defRPr/>
            </a:pPr>
            <a:fld id="{AED6032B-87D8-483B-9B5F-422BC33147D7}" type="slidenum">
              <a:rPr lang="en-US" smtClean="0"/>
              <a:pPr defTabSz="937189">
                <a:defRPr/>
              </a:pPr>
              <a:t>35</a:t>
            </a:fld>
            <a:endParaRPr lang="en-US"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590183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defTabSz="937189">
              <a:defRPr/>
            </a:pPr>
            <a:fld id="{9BED400F-9E45-42A1-B0FF-B5C3C9610FFC}" type="slidenum">
              <a:rPr lang="en-US" smtClean="0"/>
              <a:pPr defTabSz="937189">
                <a:defRPr/>
              </a:pPr>
              <a:t>36</a:t>
            </a:fld>
            <a:endParaRPr lang="en-US" dirty="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680240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defTabSz="937189">
              <a:defRPr/>
            </a:pPr>
            <a:fld id="{D9C55194-3BDE-4144-83C0-E2E303104551}" type="slidenum">
              <a:rPr lang="en-US" smtClean="0"/>
              <a:pPr defTabSz="937189">
                <a:defRPr/>
              </a:pPr>
              <a:t>37</a:t>
            </a:fld>
            <a:endParaRPr lang="en-US"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23540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p>
            <a:pPr defTabSz="937189">
              <a:defRPr/>
            </a:pPr>
            <a:fld id="{D02FF046-D90B-4F08-BF5A-D13BBBC6B0AC}" type="slidenum">
              <a:rPr lang="en-US" smtClean="0"/>
              <a:pPr defTabSz="937189">
                <a:defRPr/>
              </a:pPr>
              <a:t>38</a:t>
            </a:fld>
            <a:endParaRPr lang="en-US" dirty="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189906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p:txBody>
          <a:bodyPr/>
          <a:lstStyle/>
          <a:p>
            <a:pPr defTabSz="937189">
              <a:defRPr/>
            </a:pPr>
            <a:fld id="{A402E67A-62D0-433B-A56F-B161A1E3E126}" type="slidenum">
              <a:rPr lang="en-US" smtClean="0"/>
              <a:pPr defTabSz="937189">
                <a:defRPr/>
              </a:pPr>
              <a:t>39</a:t>
            </a:fld>
            <a:endParaRPr lang="en-US" dirty="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350130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defTabSz="937189">
              <a:defRPr/>
            </a:pPr>
            <a:fld id="{4A0C1DCC-DF71-4338-B0BF-2D5A0DD12B81}" type="slidenum">
              <a:rPr lang="en-US" smtClean="0"/>
              <a:pPr defTabSz="937189">
                <a:defRPr/>
              </a:pPr>
              <a:t>4</a:t>
            </a:fld>
            <a:endParaRPr lang="en-US"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0715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p>
            <a:pPr defTabSz="937189">
              <a:defRPr/>
            </a:pPr>
            <a:fld id="{47E64AA6-1D21-400E-9DE2-0F7EE87D9D13}" type="slidenum">
              <a:rPr lang="en-US" smtClean="0"/>
              <a:pPr defTabSz="937189">
                <a:defRPr/>
              </a:pPr>
              <a:t>40</a:t>
            </a:fld>
            <a:endParaRPr lang="en-US" dirty="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76709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defTabSz="937189">
              <a:defRPr/>
            </a:pPr>
            <a:fld id="{7B0CBFC0-0B16-4C71-831B-FAA2C8BDF1DD}" type="slidenum">
              <a:rPr lang="en-US" smtClean="0"/>
              <a:pPr defTabSz="937189">
                <a:defRPr/>
              </a:pPr>
              <a:t>41</a:t>
            </a:fld>
            <a:endParaRPr lang="en-US" dirty="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1948766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p>
            <a:pPr defTabSz="937189">
              <a:defRPr/>
            </a:pPr>
            <a:fld id="{A0FCB4A8-8FD4-441A-9029-90B25008C898}" type="slidenum">
              <a:rPr lang="en-US" smtClean="0"/>
              <a:pPr defTabSz="937189">
                <a:defRPr/>
              </a:pPr>
              <a:t>42</a:t>
            </a:fld>
            <a:endParaRPr lang="en-US" dirty="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spcBef>
                <a:spcPct val="0"/>
              </a:spcBef>
              <a:spcAft>
                <a:spcPct val="20000"/>
              </a:spcAft>
            </a:pPr>
            <a:endParaRPr lang="en-US"/>
          </a:p>
        </p:txBody>
      </p:sp>
    </p:spTree>
    <p:extLst>
      <p:ext uri="{BB962C8B-B14F-4D97-AF65-F5344CB8AC3E}">
        <p14:creationId xmlns:p14="http://schemas.microsoft.com/office/powerpoint/2010/main" val="3838031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defTabSz="937189">
              <a:defRPr/>
            </a:pPr>
            <a:fld id="{79268A2E-9E03-4A91-9D7A-1CF03056F281}" type="slidenum">
              <a:rPr lang="en-US" smtClean="0"/>
              <a:pPr defTabSz="937189">
                <a:defRPr/>
              </a:pPr>
              <a:t>43</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buFont typeface="Wingdings" pitchFamily="2" charset="2"/>
              <a:buNone/>
            </a:pPr>
            <a:endParaRPr lang="en-US" sz="1000"/>
          </a:p>
        </p:txBody>
      </p:sp>
    </p:spTree>
    <p:extLst>
      <p:ext uri="{BB962C8B-B14F-4D97-AF65-F5344CB8AC3E}">
        <p14:creationId xmlns:p14="http://schemas.microsoft.com/office/powerpoint/2010/main" val="3395598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p>
            <a:pPr defTabSz="937189">
              <a:defRPr/>
            </a:pPr>
            <a:fld id="{09CBA381-7105-4EB8-A3E8-DA06974E0D37}" type="slidenum">
              <a:rPr lang="en-US" smtClean="0"/>
              <a:pPr defTabSz="937189">
                <a:defRPr/>
              </a:pPr>
              <a:t>44</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lnSpc>
                <a:spcPct val="80000"/>
              </a:lnSpc>
            </a:pPr>
            <a:endParaRPr lang="en-US" sz="900"/>
          </a:p>
        </p:txBody>
      </p:sp>
    </p:spTree>
    <p:extLst>
      <p:ext uri="{BB962C8B-B14F-4D97-AF65-F5344CB8AC3E}">
        <p14:creationId xmlns:p14="http://schemas.microsoft.com/office/powerpoint/2010/main" val="16053593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defTabSz="937189">
              <a:defRPr/>
            </a:pPr>
            <a:fld id="{5E84C8BF-7A70-4772-9BAF-08748EBD3514}" type="slidenum">
              <a:rPr lang="en-US" smtClean="0"/>
              <a:pPr defTabSz="937189">
                <a:defRPr/>
              </a:pPr>
              <a:t>45</a:t>
            </a:fld>
            <a:endParaRPr lang="en-US" dirty="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buFont typeface="Wingdings" pitchFamily="2" charset="2"/>
              <a:buNone/>
            </a:pPr>
            <a:r>
              <a:rPr lang="en-US" dirty="0"/>
              <a:t>ISSUES THAT THE IG SHOULD ANTICIPATE AND ATTEMPT TO GET TO THE LEFT OF…</a:t>
            </a:r>
          </a:p>
          <a:p>
            <a:pPr eaLnBrk="1" hangingPunct="1">
              <a:buFont typeface="Wingdings" pitchFamily="2" charset="2"/>
              <a:buNone/>
            </a:pPr>
            <a:endParaRPr lang="en-US" dirty="0"/>
          </a:p>
          <a:p>
            <a:pPr eaLnBrk="1" hangingPunct="1">
              <a:buFont typeface="Wingdings" pitchFamily="2" charset="2"/>
              <a:buNone/>
            </a:pPr>
            <a:r>
              <a:rPr lang="en-US" dirty="0"/>
              <a:t>NON-SUPPORT OF FAMILY MEMBERS</a:t>
            </a:r>
          </a:p>
          <a:p>
            <a:pPr eaLnBrk="1" hangingPunct="1">
              <a:buFont typeface="Wingdings" pitchFamily="2" charset="2"/>
              <a:buNone/>
            </a:pPr>
            <a:endParaRPr lang="en-US" dirty="0"/>
          </a:p>
          <a:p>
            <a:pPr eaLnBrk="1" hangingPunct="1">
              <a:buFont typeface="Wingdings" pitchFamily="2" charset="2"/>
              <a:buNone/>
            </a:pPr>
            <a:r>
              <a:rPr lang="en-US" dirty="0"/>
              <a:t>PAY ISSUES: HAZARDOUS DUTY PAY/FAMILY SEPARATION PAY, DEPENDING UPON THE TYPE OF ORDERS THE SM IS ON</a:t>
            </a:r>
          </a:p>
          <a:p>
            <a:pPr eaLnBrk="1" hangingPunct="1">
              <a:buFont typeface="Wingdings" pitchFamily="2" charset="2"/>
              <a:buNone/>
            </a:pPr>
            <a:endParaRPr lang="en-US" dirty="0"/>
          </a:p>
          <a:p>
            <a:pPr eaLnBrk="1" hangingPunct="1">
              <a:buFont typeface="Wingdings" pitchFamily="2" charset="2"/>
              <a:buNone/>
            </a:pPr>
            <a:r>
              <a:rPr lang="en-US" dirty="0"/>
              <a:t>LEAVE: ALL COMP’S EARN LEAVE ONCE ON AD FOR 30 DAYS  - MISSION REQ’S MIGHT IMPEDED SM’S FROM TAKING LEAVE, MUST USE OR CASH IT OUT</a:t>
            </a:r>
          </a:p>
          <a:p>
            <a:pPr eaLnBrk="1" hangingPunct="1">
              <a:buFont typeface="Wingdings" pitchFamily="2" charset="2"/>
              <a:buNone/>
            </a:pPr>
            <a:endParaRPr lang="en-US" dirty="0"/>
          </a:p>
          <a:p>
            <a:pPr eaLnBrk="1" hangingPunct="1">
              <a:buFont typeface="Wingdings" pitchFamily="2" charset="2"/>
              <a:buNone/>
            </a:pPr>
            <a:r>
              <a:rPr lang="en-US" dirty="0"/>
              <a:t>ORDERS: HOR ISSUES, MOST COMMON ORDERS ARE TCS ORDERS  - THESE ORDERS CAN BE AMENDED TO MEET OPERATIONAL REQ’S ALONG THE WAY</a:t>
            </a:r>
          </a:p>
        </p:txBody>
      </p:sp>
    </p:spTree>
    <p:extLst>
      <p:ext uri="{BB962C8B-B14F-4D97-AF65-F5344CB8AC3E}">
        <p14:creationId xmlns:p14="http://schemas.microsoft.com/office/powerpoint/2010/main" val="312423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defTabSz="937189">
              <a:defRPr/>
            </a:pPr>
            <a:fld id="{4F6D28EF-F21C-40B9-8413-C8314898C7D2}" type="slidenum">
              <a:rPr lang="en-US" smtClean="0"/>
              <a:pPr defTabSz="937189">
                <a:defRPr/>
              </a:pPr>
              <a:t>46</a:t>
            </a:fld>
            <a:endParaRPr lang="en-US"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13659443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defTabSz="937189">
              <a:defRPr/>
            </a:pPr>
            <a:fld id="{4F6D28EF-F21C-40B9-8413-C8314898C7D2}" type="slidenum">
              <a:rPr lang="en-US" smtClean="0"/>
              <a:pPr defTabSz="937189">
                <a:defRPr/>
              </a:pPr>
              <a:t>47</a:t>
            </a:fld>
            <a:endParaRPr lang="en-US"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16714180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defTabSz="937189">
              <a:defRPr/>
            </a:pPr>
            <a:fld id="{21E904EE-7FD0-420A-8BAD-257A57D8B0F9}" type="slidenum">
              <a:rPr lang="en-US" smtClean="0"/>
              <a:pPr defTabSz="937189">
                <a:defRPr/>
              </a:pPr>
              <a:t>48</a:t>
            </a:fld>
            <a:endParaRPr lang="en-US"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762334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p:txBody>
          <a:bodyPr/>
          <a:lstStyle/>
          <a:p>
            <a:pPr defTabSz="937189">
              <a:defRPr/>
            </a:pPr>
            <a:fld id="{B947E78E-FC0B-4AC4-A8FA-D702083883F2}" type="slidenum">
              <a:rPr lang="en-US" smtClean="0"/>
              <a:pPr defTabSz="937189">
                <a:defRPr/>
              </a:pPr>
              <a:t>49</a:t>
            </a:fld>
            <a:endParaRPr lang="en-US" dirty="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6831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defTabSz="937189">
              <a:defRPr/>
            </a:pPr>
            <a:fld id="{21E904EE-7FD0-420A-8BAD-257A57D8B0F9}" type="slidenum">
              <a:rPr lang="en-US" smtClean="0"/>
              <a:pPr defTabSz="937189">
                <a:defRPr/>
              </a:pPr>
              <a:t>5</a:t>
            </a:fld>
            <a:endParaRPr lang="en-US"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530645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p>
            <a:pPr defTabSz="937189">
              <a:defRPr/>
            </a:pPr>
            <a:fld id="{6CB34C92-21F7-4902-92D5-E2BA13706FF3}" type="slidenum">
              <a:rPr lang="en-US" smtClean="0"/>
              <a:pPr defTabSz="937189">
                <a:defRPr/>
              </a:pPr>
              <a:t>50</a:t>
            </a:fld>
            <a:endParaRPr lang="en-US" dirty="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5056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defTabSz="937189">
              <a:defRPr/>
            </a:pPr>
            <a:fld id="{21E904EE-7FD0-420A-8BAD-257A57D8B0F9}" type="slidenum">
              <a:rPr lang="en-US" smtClean="0"/>
              <a:pPr defTabSz="937189">
                <a:defRPr/>
              </a:pPr>
              <a:t>6</a:t>
            </a:fld>
            <a:endParaRPr lang="en-US"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2086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defTabSz="937189">
              <a:defRPr/>
            </a:pPr>
            <a:fld id="{4F6D28EF-F21C-40B9-8413-C8314898C7D2}" type="slidenum">
              <a:rPr lang="en-US" smtClean="0"/>
              <a:pPr defTabSz="937189">
                <a:defRPr/>
              </a:pPr>
              <a:t>7</a:t>
            </a:fld>
            <a:endParaRPr lang="en-US"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189704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defTabSz="937189">
              <a:defRPr/>
            </a:pPr>
            <a:fld id="{4F6D28EF-F21C-40B9-8413-C8314898C7D2}" type="slidenum">
              <a:rPr lang="en-US" smtClean="0"/>
              <a:pPr defTabSz="937189">
                <a:defRPr/>
              </a:pPr>
              <a:t>8</a:t>
            </a:fld>
            <a:endParaRPr lang="en-US"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2906875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defTabSz="937189">
              <a:defRPr/>
            </a:pPr>
            <a:fld id="{084C3DFF-5681-4B22-AC6F-A75E80580AD7}" type="slidenum">
              <a:rPr lang="en-US" smtClean="0"/>
              <a:pPr defTabSz="937189">
                <a:defRPr/>
              </a:pPr>
              <a:t>9</a:t>
            </a:fld>
            <a:endParaRPr lang="en-US"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276464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2.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711200" y="381000"/>
            <a:ext cx="7721600" cy="1143000"/>
          </a:xfrm>
        </p:spPr>
        <p:txBody>
          <a:bodyPr/>
          <a:lstStyle>
            <a:lvl1pPr>
              <a:defRPr/>
            </a:lvl1pPr>
          </a:lstStyle>
          <a:p>
            <a:r>
              <a:rPr lang="en-US"/>
              <a:t>Click to edit Master title style</a:t>
            </a:r>
          </a:p>
        </p:txBody>
      </p:sp>
      <p:sp>
        <p:nvSpPr>
          <p:cNvPr id="121859" name="Rectangle 3"/>
          <p:cNvSpPr>
            <a:spLocks noGrp="1" noChangeArrowheads="1"/>
          </p:cNvSpPr>
          <p:nvPr>
            <p:ph type="subTitle" idx="1"/>
          </p:nvPr>
        </p:nvSpPr>
        <p:spPr>
          <a:xfrm>
            <a:off x="1371600" y="5257800"/>
            <a:ext cx="6400800" cy="1219200"/>
          </a:xfrm>
        </p:spPr>
        <p:txBody>
          <a:bodyPr/>
          <a:lstStyle>
            <a:lvl1pPr marL="0" indent="0" algn="ctr">
              <a:buFontTx/>
              <a:buNone/>
              <a:defRPr/>
            </a:lvl1pPr>
          </a:lstStyle>
          <a:p>
            <a:r>
              <a:rPr lang="en-US"/>
              <a:t>Click to edit Master subtitle style</a:t>
            </a:r>
          </a:p>
        </p:txBody>
      </p:sp>
    </p:spTree>
  </p:cSld>
  <p:clrMapOvr>
    <a:masterClrMapping/>
  </p:clrMapOvr>
  <p:transition>
    <p:pull/>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BEE64F0B-431B-4093-A637-E65003735C34}" type="slidenum">
              <a:rPr lang="en-US"/>
              <a:pPr>
                <a:defRPr/>
              </a:pPr>
              <a:t>‹#›</a:t>
            </a:fld>
            <a:endParaRPr lang="en-US"/>
          </a:p>
        </p:txBody>
      </p:sp>
    </p:spTree>
  </p:cSld>
  <p:clrMapOvr>
    <a:masterClrMapping/>
  </p:clrMapOvr>
  <p:transition>
    <p:pull/>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63055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8FD4A56F-F85E-413B-BE8A-1DFD4D164620}" type="slidenum">
              <a:rPr lang="en-US"/>
              <a:pPr>
                <a:defRPr/>
              </a:pPr>
              <a:t>‹#›</a:t>
            </a:fld>
            <a:endParaRPr lang="en-US"/>
          </a:p>
        </p:txBody>
      </p:sp>
    </p:spTree>
  </p:cSld>
  <p:clrMapOvr>
    <a:masterClrMapping/>
  </p:clrMapOvr>
  <p:transition>
    <p:pull/>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5405" y="229195"/>
            <a:ext cx="8610298" cy="60186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arallelogram 14"/>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52400" y="6629400"/>
            <a:ext cx="8839200" cy="76200"/>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Parallelogram 16"/>
          <p:cNvSpPr/>
          <p:nvPr userDrawn="1"/>
        </p:nvSpPr>
        <p:spPr>
          <a:xfrm>
            <a:off x="152400" y="6629400"/>
            <a:ext cx="8839200" cy="76200"/>
          </a:xfrm>
          <a:prstGeom prst="parallelogram">
            <a:avLst/>
          </a:prstGeom>
          <a:solidFill>
            <a:srgbClr val="EEECE1">
              <a:lumMod val="25000"/>
            </a:srgbClr>
          </a:solidFill>
          <a:ln w="25400" cap="flat" cmpd="sng" algn="ctr">
            <a:solidFill>
              <a:srgbClr val="EEECE1">
                <a:lumMod val="25000"/>
              </a:srgbClr>
            </a:solidFill>
            <a:prstDash val="solid"/>
          </a:ln>
          <a:effectLst/>
        </p:spPr>
        <p:txBody>
          <a:bodyPr rtlCol="0" anchor="ctr"/>
          <a:lstStyle/>
          <a:p>
            <a:pPr algn="ctr">
              <a:defRPr/>
            </a:pPr>
            <a:endParaRPr lang="en-US" kern="0" dirty="0">
              <a:solidFill>
                <a:sysClr val="window" lastClr="FFFFFF"/>
              </a:solidFill>
              <a:latin typeface="Calibri"/>
            </a:endParaRPr>
          </a:p>
        </p:txBody>
      </p:sp>
      <p:sp>
        <p:nvSpPr>
          <p:cNvPr id="20" name="Rectangle 19"/>
          <p:cNvSpPr/>
          <p:nvPr userDrawn="1"/>
        </p:nvSpPr>
        <p:spPr>
          <a:xfrm>
            <a:off x="3473082" y="6651911"/>
            <a:ext cx="1994456" cy="253916"/>
          </a:xfrm>
          <a:prstGeom prst="rect">
            <a:avLst/>
          </a:prstGeom>
        </p:spPr>
        <p:txBody>
          <a:bodyPr wrap="none">
            <a:spAutoFit/>
          </a:bodyPr>
          <a:lstStyle/>
          <a:p>
            <a:pPr algn="ctr"/>
            <a:r>
              <a:rPr lang="en-US" sz="1050" b="1" i="1" dirty="0">
                <a:solidFill>
                  <a:srgbClr val="000000"/>
                </a:solidFill>
                <a:latin typeface="Calibri" pitchFamily="34" charset="0"/>
                <a:cs typeface="Calibri" pitchFamily="34" charset="0"/>
              </a:rPr>
              <a:t>Twice The Citizen!  Army Strong!</a:t>
            </a:r>
          </a:p>
        </p:txBody>
      </p:sp>
      <p:pic>
        <p:nvPicPr>
          <p:cNvPr id="24" name="Picture 10" descr="http://www.usar.army.mil/resources/Media/AR_DoubleEagle_Tab.jp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4075044" y="5924000"/>
            <a:ext cx="655327" cy="655328"/>
          </a:xfrm>
          <a:prstGeom prst="rect">
            <a:avLst/>
          </a:prstGeom>
          <a:noFill/>
        </p:spPr>
      </p:pic>
      <p:pic>
        <p:nvPicPr>
          <p:cNvPr id="25" name="Picture 11" descr="ArmyRes.gif"/>
          <p:cNvPicPr>
            <a:picLocks noChangeAspect="1" noChangeArrowheads="1"/>
          </p:cNvPicPr>
          <p:nvPr userDrawn="1"/>
        </p:nvPicPr>
        <p:blipFill>
          <a:blip r:embed="rId3" cstate="print"/>
          <a:srcRect t="-1376" r="70833"/>
          <a:stretch>
            <a:fillRect/>
          </a:stretch>
        </p:blipFill>
        <p:spPr bwMode="auto">
          <a:xfrm>
            <a:off x="8305800" y="0"/>
            <a:ext cx="838200" cy="914400"/>
          </a:xfrm>
          <a:prstGeom prst="rect">
            <a:avLst/>
          </a:prstGeom>
          <a:noFill/>
          <a:ln w="9525">
            <a:noFill/>
            <a:miter lim="800000"/>
            <a:headEnd/>
            <a:tailEnd/>
          </a:ln>
        </p:spPr>
      </p:pic>
      <p:pic>
        <p:nvPicPr>
          <p:cNvPr id="26" name="Picture 25" descr="army logo.jpg"/>
          <p:cNvPicPr>
            <a:picLocks noChangeAspect="1"/>
          </p:cNvPicPr>
          <p:nvPr userDrawn="1"/>
        </p:nvPicPr>
        <p:blipFill>
          <a:blip r:embed="rId4" cstate="print"/>
          <a:stretch>
            <a:fillRect/>
          </a:stretch>
        </p:blipFill>
        <p:spPr>
          <a:xfrm>
            <a:off x="60325" y="63500"/>
            <a:ext cx="596900" cy="79180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7" name="TextBox 23"/>
          <p:cNvSpPr txBox="1">
            <a:spLocks noChangeArrowheads="1"/>
          </p:cNvSpPr>
          <p:nvPr userDrawn="1"/>
        </p:nvSpPr>
        <p:spPr bwMode="auto">
          <a:xfrm>
            <a:off x="0" y="0"/>
            <a:ext cx="9144000" cy="6858000"/>
          </a:xfrm>
          <a:prstGeom prst="rect">
            <a:avLst/>
          </a:prstGeom>
          <a:gradFill rotWithShape="1">
            <a:gsLst>
              <a:gs pos="0">
                <a:srgbClr val="FFEFD1"/>
              </a:gs>
              <a:gs pos="64999">
                <a:srgbClr val="F0EBD5"/>
              </a:gs>
              <a:gs pos="100000">
                <a:srgbClr val="D1C39F"/>
              </a:gs>
            </a:gsLst>
            <a:path path="rect">
              <a:fillToRect l="50000" t="50000" r="50000" b="50000"/>
            </a:path>
          </a:gradFill>
          <a:ln w="9525">
            <a:noFill/>
            <a:miter lim="800000"/>
            <a:headEnd/>
            <a:tailEnd/>
          </a:ln>
        </p:spPr>
        <p:txBody>
          <a:bodyPr wrap="square">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15" name="Parallelogram 14"/>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52400" y="6629400"/>
            <a:ext cx="8839200" cy="76200"/>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Parallelogram 16"/>
          <p:cNvSpPr/>
          <p:nvPr userDrawn="1"/>
        </p:nvSpPr>
        <p:spPr>
          <a:xfrm>
            <a:off x="152400" y="6629400"/>
            <a:ext cx="8839200" cy="76200"/>
          </a:xfrm>
          <a:prstGeom prst="parallelogram">
            <a:avLst/>
          </a:prstGeom>
          <a:solidFill>
            <a:srgbClr val="EEECE1">
              <a:lumMod val="25000"/>
            </a:srgbClr>
          </a:solidFill>
          <a:ln w="25400" cap="flat" cmpd="sng" algn="ctr">
            <a:solidFill>
              <a:srgbClr val="EEECE1">
                <a:lumMod val="25000"/>
              </a:srgbClr>
            </a:solidFill>
            <a:prstDash val="solid"/>
          </a:ln>
          <a:effectLst/>
        </p:spPr>
        <p:txBody>
          <a:bodyPr rtlCol="0" anchor="ctr"/>
          <a:lstStyle/>
          <a:p>
            <a:pPr algn="ctr">
              <a:defRPr/>
            </a:pPr>
            <a:endParaRPr lang="en-US" kern="0" dirty="0">
              <a:solidFill>
                <a:sysClr val="window" lastClr="FFFFFF"/>
              </a:solidFill>
              <a:latin typeface="Calibri"/>
            </a:endParaRPr>
          </a:p>
        </p:txBody>
      </p:sp>
      <p:sp>
        <p:nvSpPr>
          <p:cNvPr id="18" name="Rectangle 17"/>
          <p:cNvSpPr/>
          <p:nvPr userDrawn="1"/>
        </p:nvSpPr>
        <p:spPr>
          <a:xfrm>
            <a:off x="3473082" y="6651911"/>
            <a:ext cx="1994456" cy="253916"/>
          </a:xfrm>
          <a:prstGeom prst="rect">
            <a:avLst/>
          </a:prstGeom>
        </p:spPr>
        <p:txBody>
          <a:bodyPr wrap="none">
            <a:spAutoFit/>
          </a:bodyPr>
          <a:lstStyle/>
          <a:p>
            <a:pPr algn="ctr"/>
            <a:r>
              <a:rPr lang="en-US" sz="1050" b="1" i="1" dirty="0">
                <a:solidFill>
                  <a:srgbClr val="000000"/>
                </a:solidFill>
                <a:latin typeface="Calibri" pitchFamily="34" charset="0"/>
                <a:cs typeface="Calibri" pitchFamily="34" charset="0"/>
              </a:rPr>
              <a:t>Twice The Citizen!  Army Strong!</a:t>
            </a:r>
          </a:p>
        </p:txBody>
      </p:sp>
      <p:pic>
        <p:nvPicPr>
          <p:cNvPr id="25" name="Picture 11" descr="ArmyRes.gif"/>
          <p:cNvPicPr>
            <a:picLocks noChangeAspect="1" noChangeArrowheads="1"/>
          </p:cNvPicPr>
          <p:nvPr userDrawn="1"/>
        </p:nvPicPr>
        <p:blipFill>
          <a:blip r:embed="rId2" cstate="print"/>
          <a:srcRect t="-1376" r="70833"/>
          <a:stretch>
            <a:fillRect/>
          </a:stretch>
        </p:blipFill>
        <p:spPr bwMode="auto">
          <a:xfrm>
            <a:off x="8305800" y="0"/>
            <a:ext cx="838200" cy="914400"/>
          </a:xfrm>
          <a:prstGeom prst="rect">
            <a:avLst/>
          </a:prstGeom>
          <a:noFill/>
          <a:ln w="9525">
            <a:noFill/>
            <a:miter lim="800000"/>
            <a:headEnd/>
            <a:tailEnd/>
          </a:ln>
        </p:spPr>
      </p:pic>
      <p:pic>
        <p:nvPicPr>
          <p:cNvPr id="26" name="Picture 25" descr="army logo.jpg"/>
          <p:cNvPicPr>
            <a:picLocks noChangeAspect="1"/>
          </p:cNvPicPr>
          <p:nvPr userDrawn="1"/>
        </p:nvPicPr>
        <p:blipFill>
          <a:blip r:embed="rId3" cstate="print"/>
          <a:stretch>
            <a:fillRect/>
          </a:stretch>
        </p:blipFill>
        <p:spPr>
          <a:xfrm>
            <a:off x="60325" y="63500"/>
            <a:ext cx="596900" cy="791806"/>
          </a:xfrm>
          <a:prstGeom prst="rect">
            <a:avLst/>
          </a:prstGeom>
        </p:spPr>
      </p:pic>
      <p:pic>
        <p:nvPicPr>
          <p:cNvPr id="28" name="Picture 10" descr="http://www.usar.army.mil/resources/Media/AR_DoubleEagle_Tab.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4075044" y="5924000"/>
            <a:ext cx="655327" cy="655328"/>
          </a:xfrm>
          <a:prstGeom prst="rect">
            <a:avLst/>
          </a:prstGeom>
          <a:no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28575"/>
            <a:ext cx="70866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165225"/>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8458200" y="6426200"/>
            <a:ext cx="685800" cy="431800"/>
          </a:xfrm>
          <a:prstGeom prst="rect">
            <a:avLst/>
          </a:prstGeom>
        </p:spPr>
        <p:txBody>
          <a:bodyPr/>
          <a:lstStyle>
            <a:lvl1pPr>
              <a:defRPr sz="1200"/>
            </a:lvl1pPr>
          </a:lstStyle>
          <a:p>
            <a:r>
              <a:rPr lang="en-US" dirty="0"/>
              <a:t>                                         </a:t>
            </a:r>
            <a:fld id="{300A1DE8-188C-449D-BACB-F21A3B8B5D63}"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57400" y="28575"/>
            <a:ext cx="7086600" cy="762000"/>
          </a:xfrm>
          <a:prstGeom prst="rect">
            <a:avLst/>
          </a:prstGeom>
        </p:spPr>
        <p:txBody>
          <a:bodyPr/>
          <a:lstStyle/>
          <a:p>
            <a:r>
              <a:rPr lang="en-US"/>
              <a:t>Click to edit Master title style</a:t>
            </a:r>
          </a:p>
        </p:txBody>
      </p:sp>
      <p:sp>
        <p:nvSpPr>
          <p:cNvPr id="3" name="Rectangle 6"/>
          <p:cNvSpPr>
            <a:spLocks noGrp="1" noChangeArrowheads="1"/>
          </p:cNvSpPr>
          <p:nvPr>
            <p:ph type="sldNum" sz="quarter" idx="10"/>
          </p:nvPr>
        </p:nvSpPr>
        <p:spPr>
          <a:xfrm>
            <a:off x="7010400" y="6572250"/>
            <a:ext cx="2133600" cy="304800"/>
          </a:xfrm>
          <a:prstGeom prst="rect">
            <a:avLst/>
          </a:prstGeom>
        </p:spPr>
        <p:txBody>
          <a:bodyPr/>
          <a:lstStyle>
            <a:lvl1pPr>
              <a:defRPr>
                <a:cs typeface="Arial" charset="0"/>
              </a:defRPr>
            </a:lvl1pPr>
          </a:lstStyle>
          <a:p>
            <a:pPr>
              <a:defRPr/>
            </a:pPr>
            <a:fld id="{42FEBF83-7FB8-4D5B-9469-8B1C2F4F292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010400" y="6572250"/>
            <a:ext cx="2133600" cy="304800"/>
          </a:xfrm>
          <a:prstGeom prst="rect">
            <a:avLst/>
          </a:prstGeom>
        </p:spPr>
        <p:txBody>
          <a:bodyPr/>
          <a:lstStyle>
            <a:lvl1pPr>
              <a:defRPr>
                <a:cs typeface="Arial" charset="0"/>
              </a:defRPr>
            </a:lvl1pPr>
          </a:lstStyle>
          <a:p>
            <a:pPr>
              <a:defRPr/>
            </a:pPr>
            <a:fld id="{1B37EEA9-8615-4B3D-A2E0-BC2A595362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8E66562F-DEE6-4104-9A66-707E945A7932}" type="slidenum">
              <a:rPr lang="en-US"/>
              <a:pPr>
                <a:defRPr/>
              </a:pPr>
              <a:t>‹#›</a:t>
            </a:fld>
            <a:endParaRPr lang="en-US"/>
          </a:p>
        </p:txBody>
      </p:sp>
    </p:spTree>
  </p:cSld>
  <p:clrMapOvr>
    <a:masterClrMapping/>
  </p:clrMapOvr>
  <p:transition>
    <p:pull/>
    <p:sndAc>
      <p:end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5405" y="229195"/>
            <a:ext cx="8610298" cy="60186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685800" y="2130425"/>
            <a:ext cx="7772400" cy="1470025"/>
          </a:xfrm>
        </p:spPr>
        <p:txBody>
          <a:bodyPr/>
          <a:lstStyle>
            <a:lvl1pPr algn="ctr">
              <a:defRPr/>
            </a:lvl1pPr>
          </a:lstStyle>
          <a:p>
            <a:r>
              <a:rPr lang="en-US" dirty="0"/>
              <a:t>Click to edit Master title style</a:t>
            </a:r>
          </a:p>
        </p:txBody>
      </p:sp>
      <p:sp>
        <p:nvSpPr>
          <p:cNvPr id="14029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sldNum" sz="quarter" idx="10"/>
          </p:nvPr>
        </p:nvSpPr>
        <p:spPr>
          <a:xfrm>
            <a:off x="6553200" y="6245225"/>
            <a:ext cx="2133600" cy="476250"/>
          </a:xfrm>
        </p:spPr>
        <p:txBody>
          <a:bodyPr/>
          <a:lstStyle>
            <a:lvl1pPr>
              <a:defRPr>
                <a:cs typeface="Arial" charset="0"/>
              </a:defRPr>
            </a:lvl1pPr>
          </a:lstStyle>
          <a:p>
            <a:pPr>
              <a:defRPr/>
            </a:pPr>
            <a:fld id="{7944F556-35AC-43C1-9D44-28247DC66EA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fld id="{9E89EFB1-E7B0-4A8A-A258-1F8C374FF66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fld id="{AE154A36-DEE1-4540-87D2-33457E8455A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65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65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a:defRPr>
                <a:cs typeface="Arial" charset="0"/>
              </a:defRPr>
            </a:lvl1pPr>
          </a:lstStyle>
          <a:p>
            <a:pPr>
              <a:defRPr/>
            </a:pPr>
            <a:fld id="{E1657AFC-C8F3-446E-9076-D2D105481D9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cs typeface="Arial" charset="0"/>
              </a:defRPr>
            </a:lvl1pPr>
          </a:lstStyle>
          <a:p>
            <a:pPr>
              <a:defRPr/>
            </a:pPr>
            <a:fld id="{53CE9C9A-7D8B-43E8-A547-5F6894EA27C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p:txBody>
          <a:bodyPr/>
          <a:lstStyle>
            <a:lvl1pPr>
              <a:defRPr>
                <a:cs typeface="Arial" charset="0"/>
              </a:defRPr>
            </a:lvl1pPr>
          </a:lstStyle>
          <a:p>
            <a:pPr>
              <a:defRPr/>
            </a:pPr>
            <a:fld id="{42FEBF83-7FB8-4D5B-9469-8B1C2F4F292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cs typeface="Arial" charset="0"/>
              </a:defRPr>
            </a:lvl1pPr>
          </a:lstStyle>
          <a:p>
            <a:pPr>
              <a:defRPr/>
            </a:pPr>
            <a:fld id="{1B37EEA9-8615-4B3D-A2E0-BC2A5953622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p:txBody>
          <a:bodyPr/>
          <a:lstStyle>
            <a:lvl1pPr>
              <a:defRPr>
                <a:cs typeface="Arial" charset="0"/>
              </a:defRPr>
            </a:lvl1pPr>
          </a:lstStyle>
          <a:p>
            <a:pPr>
              <a:defRPr/>
            </a:pPr>
            <a:fld id="{C041119C-3657-4406-8598-704623125D8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p:txBody>
          <a:bodyPr/>
          <a:lstStyle>
            <a:lvl1pPr>
              <a:defRPr>
                <a:cs typeface="Arial" charset="0"/>
              </a:defRPr>
            </a:lvl1pPr>
          </a:lstStyle>
          <a:p>
            <a:pPr>
              <a:defRPr/>
            </a:pPr>
            <a:fld id="{13222FE8-EB73-410F-A4D4-B4DAEC5CE3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8F22DE05-B1F5-4535-BC97-04BAFC9DD222}" type="slidenum">
              <a:rPr lang="en-US"/>
              <a:pPr>
                <a:defRPr/>
              </a:pPr>
              <a:t>‹#›</a:t>
            </a:fld>
            <a:endParaRPr lang="en-US"/>
          </a:p>
        </p:txBody>
      </p:sp>
    </p:spTree>
  </p:cSld>
  <p:clrMapOvr>
    <a:masterClrMapping/>
  </p:clrMapOvr>
  <p:transition>
    <p:pull/>
    <p:sndAc>
      <p:end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fld id="{14AA5EE0-63FD-4816-A6CC-848002DCCB11}"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28575"/>
            <a:ext cx="2171700" cy="5662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8575"/>
            <a:ext cx="6362700" cy="5662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fld id="{A7319AD8-689C-4AF0-8070-C0107408C4F7}"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685800" y="2130425"/>
            <a:ext cx="7772400" cy="1470025"/>
          </a:xfrm>
        </p:spPr>
        <p:txBody>
          <a:bodyPr/>
          <a:lstStyle>
            <a:lvl1pPr algn="ctr">
              <a:defRPr/>
            </a:lvl1pPr>
          </a:lstStyle>
          <a:p>
            <a:r>
              <a:rPr lang="en-US" dirty="0"/>
              <a:t>Click to edit Master title style</a:t>
            </a:r>
          </a:p>
        </p:txBody>
      </p:sp>
      <p:sp>
        <p:nvSpPr>
          <p:cNvPr id="14029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sldNum" sz="quarter" idx="10"/>
          </p:nvPr>
        </p:nvSpPr>
        <p:spPr>
          <a:xfrm>
            <a:off x="6553200" y="6245225"/>
            <a:ext cx="2133600" cy="476250"/>
          </a:xfrm>
        </p:spPr>
        <p:txBody>
          <a:bodyPr/>
          <a:lstStyle>
            <a:lvl1pPr>
              <a:defRPr>
                <a:cs typeface="Arial" charset="0"/>
              </a:defRPr>
            </a:lvl1pPr>
          </a:lstStyle>
          <a:p>
            <a:pPr>
              <a:defRPr/>
            </a:pPr>
            <a:fld id="{7944F556-35AC-43C1-9D44-28247DC66EA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fld id="{9E89EFB1-E7B0-4A8A-A258-1F8C374FF665}"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fld id="{AE154A36-DEE1-4540-87D2-33457E8455A2}"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65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65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a:defRPr>
                <a:cs typeface="Arial" charset="0"/>
              </a:defRPr>
            </a:lvl1pPr>
          </a:lstStyle>
          <a:p>
            <a:pPr>
              <a:defRPr/>
            </a:pPr>
            <a:fld id="{E1657AFC-C8F3-446E-9076-D2D105481D9B}"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cs typeface="Arial" charset="0"/>
              </a:defRPr>
            </a:lvl1pPr>
          </a:lstStyle>
          <a:p>
            <a:pPr>
              <a:defRPr/>
            </a:pPr>
            <a:fld id="{53CE9C9A-7D8B-43E8-A547-5F6894EA27C6}"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p:txBody>
          <a:bodyPr/>
          <a:lstStyle>
            <a:lvl1pPr>
              <a:defRPr>
                <a:cs typeface="Arial" charset="0"/>
              </a:defRPr>
            </a:lvl1pPr>
          </a:lstStyle>
          <a:p>
            <a:pPr>
              <a:defRPr/>
            </a:pPr>
            <a:fld id="{42FEBF83-7FB8-4D5B-9469-8B1C2F4F292A}"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cs typeface="Arial" charset="0"/>
              </a:defRPr>
            </a:lvl1pPr>
          </a:lstStyle>
          <a:p>
            <a:pPr>
              <a:defRPr/>
            </a:pPr>
            <a:fld id="{1B37EEA9-8615-4B3D-A2E0-BC2A5953622D}"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p:txBody>
          <a:bodyPr/>
          <a:lstStyle>
            <a:lvl1pPr>
              <a:defRPr>
                <a:cs typeface="Arial" charset="0"/>
              </a:defRPr>
            </a:lvl1pPr>
          </a:lstStyle>
          <a:p>
            <a:pPr>
              <a:defRPr/>
            </a:pPr>
            <a:fld id="{C041119C-3657-4406-8598-704623125D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7526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719AD19A-102E-4720-A265-98F581EDFB94}" type="slidenum">
              <a:rPr lang="en-US"/>
              <a:pPr>
                <a:defRPr/>
              </a:pPr>
              <a:t>‹#›</a:t>
            </a:fld>
            <a:endParaRPr lang="en-US"/>
          </a:p>
        </p:txBody>
      </p:sp>
    </p:spTree>
  </p:cSld>
  <p:clrMapOvr>
    <a:masterClrMapping/>
  </p:clrMapOvr>
  <p:transition>
    <p:pull/>
    <p:sndAc>
      <p:end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p:txBody>
          <a:bodyPr/>
          <a:lstStyle>
            <a:lvl1pPr>
              <a:defRPr>
                <a:cs typeface="Arial" charset="0"/>
              </a:defRPr>
            </a:lvl1pPr>
          </a:lstStyle>
          <a:p>
            <a:pPr>
              <a:defRPr/>
            </a:pPr>
            <a:fld id="{13222FE8-EB73-410F-A4D4-B4DAEC5CE328}"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fld id="{14AA5EE0-63FD-4816-A6CC-848002DCCB11}"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28575"/>
            <a:ext cx="2171700" cy="5662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8575"/>
            <a:ext cx="6362700" cy="5662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fld id="{A7319AD8-689C-4AF0-8070-C0107408C4F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arallelogram 14"/>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16" name="Parallelogram 15"/>
          <p:cNvSpPr/>
          <p:nvPr userDrawn="1"/>
        </p:nvSpPr>
        <p:spPr>
          <a:xfrm>
            <a:off x="152400" y="6629400"/>
            <a:ext cx="8839200" cy="76200"/>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13" name="Parallelogram 12"/>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pic>
        <p:nvPicPr>
          <p:cNvPr id="24" name="Picture 10" descr="http://www.usar.army.mil/resources/Media/AR_DoubleEagle_Tab.jp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4075044" y="5924000"/>
            <a:ext cx="655327" cy="655328"/>
          </a:xfrm>
          <a:prstGeom prst="rect">
            <a:avLst/>
          </a:prstGeom>
          <a:noFill/>
        </p:spPr>
      </p:pic>
      <p:pic>
        <p:nvPicPr>
          <p:cNvPr id="25" name="Picture 11" descr="ArmyRes.gif"/>
          <p:cNvPicPr>
            <a:picLocks noChangeAspect="1" noChangeArrowheads="1"/>
          </p:cNvPicPr>
          <p:nvPr userDrawn="1"/>
        </p:nvPicPr>
        <p:blipFill>
          <a:blip r:embed="rId3" cstate="print"/>
          <a:srcRect t="-1376" r="70833"/>
          <a:stretch>
            <a:fillRect/>
          </a:stretch>
        </p:blipFill>
        <p:spPr bwMode="auto">
          <a:xfrm>
            <a:off x="8305800" y="0"/>
            <a:ext cx="838200" cy="914400"/>
          </a:xfrm>
          <a:prstGeom prst="rect">
            <a:avLst/>
          </a:prstGeom>
          <a:noFill/>
          <a:ln w="9525">
            <a:noFill/>
            <a:miter lim="800000"/>
            <a:headEnd/>
            <a:tailEnd/>
          </a:ln>
        </p:spPr>
      </p:pic>
      <p:pic>
        <p:nvPicPr>
          <p:cNvPr id="26" name="Picture 25" descr="army logo.jpg"/>
          <p:cNvPicPr>
            <a:picLocks noChangeAspect="1"/>
          </p:cNvPicPr>
          <p:nvPr userDrawn="1"/>
        </p:nvPicPr>
        <p:blipFill>
          <a:blip r:embed="rId4" cstate="print"/>
          <a:stretch>
            <a:fillRect/>
          </a:stretch>
        </p:blipFill>
        <p:spPr>
          <a:xfrm>
            <a:off x="60325" y="63500"/>
            <a:ext cx="596900" cy="791806"/>
          </a:xfrm>
          <a:prstGeom prst="rect">
            <a:avLst/>
          </a:prstGeom>
        </p:spPr>
      </p:pic>
    </p:spTree>
    <p:extLst>
      <p:ext uri="{BB962C8B-B14F-4D97-AF65-F5344CB8AC3E}">
        <p14:creationId xmlns:p14="http://schemas.microsoft.com/office/powerpoint/2010/main" val="6424891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7" name="TextBox 23"/>
          <p:cNvSpPr txBox="1">
            <a:spLocks noChangeArrowheads="1"/>
          </p:cNvSpPr>
          <p:nvPr userDrawn="1"/>
        </p:nvSpPr>
        <p:spPr bwMode="auto">
          <a:xfrm>
            <a:off x="0" y="0"/>
            <a:ext cx="9144000" cy="6858000"/>
          </a:xfrm>
          <a:prstGeom prst="rect">
            <a:avLst/>
          </a:prstGeom>
          <a:gradFill rotWithShape="1">
            <a:gsLst>
              <a:gs pos="0">
                <a:srgbClr val="FFEFD1"/>
              </a:gs>
              <a:gs pos="64999">
                <a:srgbClr val="F0EBD5"/>
              </a:gs>
              <a:gs pos="100000">
                <a:srgbClr val="D1C39F"/>
              </a:gs>
            </a:gsLst>
            <a:path path="rect">
              <a:fillToRect l="50000" t="50000" r="50000" b="50000"/>
            </a:path>
          </a:gradFill>
          <a:ln w="9525">
            <a:noFill/>
            <a:miter lim="800000"/>
            <a:headEnd/>
            <a:tailEnd/>
          </a:ln>
        </p:spPr>
        <p:txBody>
          <a:bodyPr wrap="square">
            <a:spAutoFit/>
          </a:bodyPr>
          <a:lstStyle/>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p:txBody>
      </p:sp>
      <p:sp>
        <p:nvSpPr>
          <p:cNvPr id="15" name="Parallelogram 14"/>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16" name="Parallelogram 15"/>
          <p:cNvSpPr/>
          <p:nvPr userDrawn="1"/>
        </p:nvSpPr>
        <p:spPr>
          <a:xfrm>
            <a:off x="152400" y="6629400"/>
            <a:ext cx="8839200" cy="76200"/>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13" name="Parallelogram 12"/>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sp>
        <p:nvSpPr>
          <p:cNvPr id="17" name="Parallelogram 16"/>
          <p:cNvSpPr/>
          <p:nvPr userDrawn="1"/>
        </p:nvSpPr>
        <p:spPr>
          <a:xfrm>
            <a:off x="152400" y="6629400"/>
            <a:ext cx="8839200" cy="76200"/>
          </a:xfrm>
          <a:prstGeom prst="parallelogram">
            <a:avLst/>
          </a:prstGeom>
          <a:solidFill>
            <a:srgbClr val="EEECE1">
              <a:lumMod val="25000"/>
            </a:srgbClr>
          </a:solidFill>
          <a:ln w="25400" cap="flat" cmpd="sng" algn="ctr">
            <a:solidFill>
              <a:srgbClr val="EEECE1">
                <a:lumMod val="25000"/>
              </a:srgbClr>
            </a:solidFill>
            <a:prstDash val="solid"/>
          </a:ln>
          <a:effectLst/>
        </p:spPr>
        <p:txBody>
          <a:bodyPr rtlCol="0" anchor="ctr"/>
          <a:lstStyle/>
          <a:p>
            <a:pPr>
              <a:defRPr/>
            </a:pPr>
            <a:endParaRPr lang="en-US" kern="0" dirty="0">
              <a:solidFill>
                <a:sysClr val="window" lastClr="FFFFFF"/>
              </a:solidFill>
              <a:latin typeface="Calibri"/>
            </a:endParaRPr>
          </a:p>
        </p:txBody>
      </p:sp>
      <p:pic>
        <p:nvPicPr>
          <p:cNvPr id="25" name="Picture 11" descr="ArmyRes.gif"/>
          <p:cNvPicPr>
            <a:picLocks noChangeAspect="1" noChangeArrowheads="1"/>
          </p:cNvPicPr>
          <p:nvPr userDrawn="1"/>
        </p:nvPicPr>
        <p:blipFill>
          <a:blip r:embed="rId2" cstate="print"/>
          <a:srcRect t="-1376" r="70833"/>
          <a:stretch>
            <a:fillRect/>
          </a:stretch>
        </p:blipFill>
        <p:spPr bwMode="auto">
          <a:xfrm>
            <a:off x="8305800" y="0"/>
            <a:ext cx="838200" cy="914400"/>
          </a:xfrm>
          <a:prstGeom prst="rect">
            <a:avLst/>
          </a:prstGeom>
          <a:noFill/>
          <a:ln w="9525">
            <a:noFill/>
            <a:miter lim="800000"/>
            <a:headEnd/>
            <a:tailEnd/>
          </a:ln>
        </p:spPr>
      </p:pic>
      <p:pic>
        <p:nvPicPr>
          <p:cNvPr id="26" name="Picture 25" descr="army logo.jpg"/>
          <p:cNvPicPr>
            <a:picLocks noChangeAspect="1"/>
          </p:cNvPicPr>
          <p:nvPr userDrawn="1"/>
        </p:nvPicPr>
        <p:blipFill>
          <a:blip r:embed="rId3" cstate="print"/>
          <a:stretch>
            <a:fillRect/>
          </a:stretch>
        </p:blipFill>
        <p:spPr>
          <a:xfrm>
            <a:off x="60325" y="63500"/>
            <a:ext cx="596900" cy="791806"/>
          </a:xfrm>
          <a:prstGeom prst="rect">
            <a:avLst/>
          </a:prstGeom>
        </p:spPr>
      </p:pic>
    </p:spTree>
    <p:extLst>
      <p:ext uri="{BB962C8B-B14F-4D97-AF65-F5344CB8AC3E}">
        <p14:creationId xmlns:p14="http://schemas.microsoft.com/office/powerpoint/2010/main" val="29767406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28575"/>
            <a:ext cx="70866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165225"/>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8458200" y="6426200"/>
            <a:ext cx="685800" cy="431800"/>
          </a:xfrm>
          <a:prstGeom prst="rect">
            <a:avLst/>
          </a:prstGeom>
        </p:spPr>
        <p:txBody>
          <a:bodyPr/>
          <a:lstStyle>
            <a:lvl1pPr>
              <a:defRPr sz="1200"/>
            </a:lvl1pPr>
          </a:lstStyle>
          <a:p>
            <a:r>
              <a:rPr lang="en-US" dirty="0">
                <a:solidFill>
                  <a:prstClr val="black"/>
                </a:solidFill>
              </a:rPr>
              <a:t>                                         </a:t>
            </a:r>
            <a:fld id="{300A1DE8-188C-449D-BACB-F21A3B8B5D6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82354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727505"/>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57400" y="28575"/>
            <a:ext cx="7086600" cy="762000"/>
          </a:xfrm>
          <a:prstGeom prst="rect">
            <a:avLst/>
          </a:prstGeom>
        </p:spPr>
        <p:txBody>
          <a:bodyPr/>
          <a:lstStyle/>
          <a:p>
            <a:r>
              <a:rPr lang="en-US"/>
              <a:t>Click to edit Master title style</a:t>
            </a:r>
          </a:p>
        </p:txBody>
      </p:sp>
      <p:sp>
        <p:nvSpPr>
          <p:cNvPr id="3" name="Rectangle 6"/>
          <p:cNvSpPr>
            <a:spLocks noGrp="1" noChangeArrowheads="1"/>
          </p:cNvSpPr>
          <p:nvPr>
            <p:ph type="sldNum" sz="quarter" idx="10"/>
          </p:nvPr>
        </p:nvSpPr>
        <p:spPr>
          <a:xfrm>
            <a:off x="7010400" y="6572250"/>
            <a:ext cx="2133600" cy="304800"/>
          </a:xfrm>
          <a:prstGeom prst="rect">
            <a:avLst/>
          </a:prstGeom>
        </p:spPr>
        <p:txBody>
          <a:bodyPr/>
          <a:lstStyle>
            <a:lvl1pPr>
              <a:defRPr>
                <a:cs typeface="Arial" charset="0"/>
              </a:defRPr>
            </a:lvl1pPr>
          </a:lstStyle>
          <a:p>
            <a:pPr>
              <a:defRPr/>
            </a:pPr>
            <a:fld id="{42FEBF83-7FB8-4D5B-9469-8B1C2F4F292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10779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010400" y="6572250"/>
            <a:ext cx="2133600" cy="304800"/>
          </a:xfrm>
          <a:prstGeom prst="rect">
            <a:avLst/>
          </a:prstGeom>
        </p:spPr>
        <p:txBody>
          <a:bodyPr/>
          <a:lstStyle>
            <a:lvl1pPr>
              <a:defRPr>
                <a:cs typeface="Arial" charset="0"/>
              </a:defRPr>
            </a:lvl1pPr>
          </a:lstStyle>
          <a:p>
            <a:pPr>
              <a:defRPr/>
            </a:pPr>
            <a:fld id="{1B37EEA9-8615-4B3D-A2E0-BC2A5953622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515662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5405" y="229195"/>
            <a:ext cx="8610298" cy="60186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287418"/>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AD21D808-EC21-4307-8633-E3C4A62FAA0B}" type="slidenum">
              <a:rPr lang="en-US"/>
              <a:pPr>
                <a:defRPr/>
              </a:pPr>
              <a:t>‹#›</a:t>
            </a:fld>
            <a:endParaRPr lang="en-US"/>
          </a:p>
        </p:txBody>
      </p:sp>
    </p:spTree>
  </p:cSld>
  <p:clrMapOvr>
    <a:masterClrMapping/>
  </p:clrMapOvr>
  <p:transition>
    <p:pull/>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BED44DAE-5EBC-4B31-B825-DA67DB1DADAD}" type="slidenum">
              <a:rPr lang="en-US"/>
              <a:pPr>
                <a:defRPr/>
              </a:pPr>
              <a:t>‹#›</a:t>
            </a:fld>
            <a:endParaRPr lang="en-US"/>
          </a:p>
        </p:txBody>
      </p:sp>
    </p:spTree>
  </p:cSld>
  <p:clrMapOvr>
    <a:masterClrMapping/>
  </p:clrMapOvr>
  <p:transition>
    <p:pull/>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B23BF123-EF50-4219-BB11-82654C8BD424}" type="slidenum">
              <a:rPr lang="en-US"/>
              <a:pPr>
                <a:defRPr/>
              </a:pPr>
              <a:t>‹#›</a:t>
            </a:fld>
            <a:endParaRPr lang="en-US"/>
          </a:p>
        </p:txBody>
      </p:sp>
    </p:spTree>
  </p:cSld>
  <p:clrMapOvr>
    <a:masterClrMapping/>
  </p:clrMapOvr>
  <p:transition>
    <p:pull/>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6743FD60-EC72-4D1B-9E53-DBBB3CD90EDE}" type="slidenum">
              <a:rPr lang="en-US"/>
              <a:pPr>
                <a:defRPr/>
              </a:pPr>
              <a:t>‹#›</a:t>
            </a:fld>
            <a:endParaRPr lang="en-US"/>
          </a:p>
        </p:txBody>
      </p:sp>
    </p:spTree>
  </p:cSld>
  <p:clrMapOvr>
    <a:masterClrMapping/>
  </p:clrMapOvr>
  <p:transition>
    <p:pull/>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F75ED1BB-F463-4594-B04D-7982E7C62C58}" type="slidenum">
              <a:rPr lang="en-US"/>
              <a:pPr>
                <a:defRPr/>
              </a:pPr>
              <a:t>‹#›</a:t>
            </a:fld>
            <a:endParaRPr lang="en-US"/>
          </a:p>
        </p:txBody>
      </p:sp>
    </p:spTree>
  </p:cSld>
  <p:clrMapOvr>
    <a:masterClrMapping/>
  </p:clrMapOvr>
  <p:transition>
    <p:pull/>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jpeg"/><Relationship Id="rId5" Type="http://schemas.openxmlformats.org/officeDocument/2006/relationships/slideLayout" Target="../slideLayouts/slideLayout18.xml"/><Relationship Id="rId10" Type="http://schemas.openxmlformats.org/officeDocument/2006/relationships/image" Target="../media/image2.jpeg"/><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4.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4.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2.jpeg"/><Relationship Id="rId4" Type="http://schemas.openxmlformats.org/officeDocument/2006/relationships/slideLayout" Target="../slideLayouts/slideLayout4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828800" y="228600"/>
            <a:ext cx="7086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304800" y="1752600"/>
            <a:ext cx="8534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37" r:id="rId12"/>
    <p:sldLayoutId id="2147484138" r:id="rId13"/>
  </p:sldLayoutIdLst>
  <p:transition>
    <p:pull/>
    <p:sndAc>
      <p:endSnd/>
    </p:sndAc>
  </p:transition>
  <p:hf sldNum="0" hd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23"/>
          <p:cNvSpPr txBox="1">
            <a:spLocks noChangeArrowheads="1"/>
          </p:cNvSpPr>
          <p:nvPr userDrawn="1"/>
        </p:nvSpPr>
        <p:spPr bwMode="auto">
          <a:xfrm>
            <a:off x="0" y="0"/>
            <a:ext cx="9144000" cy="6858000"/>
          </a:xfrm>
          <a:prstGeom prst="rect">
            <a:avLst/>
          </a:prstGeom>
          <a:gradFill rotWithShape="1">
            <a:gsLst>
              <a:gs pos="0">
                <a:srgbClr val="FFEFD1"/>
              </a:gs>
              <a:gs pos="64999">
                <a:srgbClr val="F0EBD5"/>
              </a:gs>
              <a:gs pos="100000">
                <a:srgbClr val="D1C39F"/>
              </a:gs>
            </a:gsLst>
            <a:path path="rect">
              <a:fillToRect l="50000" t="50000" r="50000" b="50000"/>
            </a:path>
          </a:gradFill>
          <a:ln w="9525">
            <a:noFill/>
            <a:miter lim="800000"/>
            <a:headEnd/>
            <a:tailEnd/>
          </a:ln>
        </p:spPr>
        <p:txBody>
          <a:bodyPr wrap="square">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8" name="Parallelogram 7"/>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Parallelogram 8"/>
          <p:cNvSpPr/>
          <p:nvPr userDrawn="1"/>
        </p:nvSpPr>
        <p:spPr>
          <a:xfrm>
            <a:off x="152400" y="6629400"/>
            <a:ext cx="8839200" cy="76200"/>
          </a:xfrm>
          <a:prstGeom prst="parallelogram">
            <a:avLst/>
          </a:prstGeom>
          <a:solidFill>
            <a:srgbClr val="EEECE1">
              <a:lumMod val="25000"/>
            </a:srgbClr>
          </a:solidFill>
          <a:ln w="25400" cap="flat" cmpd="sng" algn="ctr">
            <a:solidFill>
              <a:srgbClr val="EEECE1">
                <a:lumMod val="25000"/>
              </a:srgbClr>
            </a:solidFill>
            <a:prstDash val="solid"/>
          </a:ln>
          <a:effectLst/>
        </p:spPr>
        <p:txBody>
          <a:bodyPr rtlCol="0" anchor="ctr"/>
          <a:lstStyle/>
          <a:p>
            <a:pPr algn="ctr">
              <a:defRPr/>
            </a:pPr>
            <a:endParaRPr lang="en-US" kern="0" dirty="0">
              <a:solidFill>
                <a:sysClr val="window" lastClr="FFFFFF"/>
              </a:solidFill>
              <a:latin typeface="Calibri"/>
            </a:endParaRPr>
          </a:p>
        </p:txBody>
      </p:sp>
      <p:sp>
        <p:nvSpPr>
          <p:cNvPr id="10" name="Rectangle 9"/>
          <p:cNvSpPr/>
          <p:nvPr userDrawn="1"/>
        </p:nvSpPr>
        <p:spPr>
          <a:xfrm>
            <a:off x="3473082" y="6651911"/>
            <a:ext cx="1994456" cy="253916"/>
          </a:xfrm>
          <a:prstGeom prst="rect">
            <a:avLst/>
          </a:prstGeom>
        </p:spPr>
        <p:txBody>
          <a:bodyPr wrap="none">
            <a:spAutoFit/>
          </a:bodyPr>
          <a:lstStyle/>
          <a:p>
            <a:pPr algn="ctr"/>
            <a:r>
              <a:rPr lang="en-US" sz="1050" b="1" i="1" dirty="0">
                <a:solidFill>
                  <a:srgbClr val="000000"/>
                </a:solidFill>
                <a:latin typeface="Calibri" pitchFamily="34" charset="0"/>
                <a:cs typeface="Calibri" pitchFamily="34" charset="0"/>
              </a:rPr>
              <a:t>Twice The Citizen!  Army Strong!</a:t>
            </a:r>
          </a:p>
        </p:txBody>
      </p:sp>
      <p:pic>
        <p:nvPicPr>
          <p:cNvPr id="11" name="Picture 11" descr="ArmyRes.gif"/>
          <p:cNvPicPr>
            <a:picLocks noChangeAspect="1" noChangeArrowheads="1"/>
          </p:cNvPicPr>
          <p:nvPr userDrawn="1"/>
        </p:nvPicPr>
        <p:blipFill>
          <a:blip r:embed="rId9" cstate="print"/>
          <a:srcRect t="-1376" r="70833"/>
          <a:stretch>
            <a:fillRect/>
          </a:stretch>
        </p:blipFill>
        <p:spPr bwMode="auto">
          <a:xfrm>
            <a:off x="8305800" y="0"/>
            <a:ext cx="838200" cy="914400"/>
          </a:xfrm>
          <a:prstGeom prst="rect">
            <a:avLst/>
          </a:prstGeom>
          <a:noFill/>
          <a:ln w="9525">
            <a:noFill/>
            <a:miter lim="800000"/>
            <a:headEnd/>
            <a:tailEnd/>
          </a:ln>
        </p:spPr>
      </p:pic>
      <p:pic>
        <p:nvPicPr>
          <p:cNvPr id="12" name="Picture 11" descr="army logo.jpg"/>
          <p:cNvPicPr>
            <a:picLocks noChangeAspect="1"/>
          </p:cNvPicPr>
          <p:nvPr userDrawn="1"/>
        </p:nvPicPr>
        <p:blipFill>
          <a:blip r:embed="rId10" cstate="print"/>
          <a:stretch>
            <a:fillRect/>
          </a:stretch>
        </p:blipFill>
        <p:spPr>
          <a:xfrm>
            <a:off x="60325" y="63500"/>
            <a:ext cx="596900" cy="791806"/>
          </a:xfrm>
          <a:prstGeom prst="rect">
            <a:avLst/>
          </a:prstGeom>
        </p:spPr>
      </p:pic>
      <p:pic>
        <p:nvPicPr>
          <p:cNvPr id="13" name="Picture 10" descr="http://www.usar.army.mil/resources/Media/AR_DoubleEagle_Tab.jpg"/>
          <p:cNvPicPr>
            <a:picLocks noChangeAspect="1" noChangeArrowheads="1"/>
          </p:cNvPicPr>
          <p:nvPr userDrawn="1"/>
        </p:nvPicPr>
        <p:blipFill>
          <a:blip r:embed="rId11" cstate="print">
            <a:clrChange>
              <a:clrFrom>
                <a:srgbClr val="FFFFFF"/>
              </a:clrFrom>
              <a:clrTo>
                <a:srgbClr val="FFFFFF">
                  <a:alpha val="0"/>
                </a:srgbClr>
              </a:clrTo>
            </a:clrChange>
          </a:blip>
          <a:srcRect/>
          <a:stretch>
            <a:fillRect/>
          </a:stretch>
        </p:blipFill>
        <p:spPr bwMode="auto">
          <a:xfrm>
            <a:off x="4075044" y="5924000"/>
            <a:ext cx="655327" cy="655328"/>
          </a:xfrm>
          <a:prstGeom prst="rect">
            <a:avLst/>
          </a:prstGeom>
          <a:noFill/>
        </p:spPr>
      </p:pic>
    </p:spTree>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28575"/>
            <a:ext cx="7086600" cy="762000"/>
          </a:xfrm>
          <a:prstGeom prst="rect">
            <a:avLst/>
          </a:prstGeom>
          <a:noFill/>
          <a:ln w="9525">
            <a:noFill/>
            <a:miter lim="800000"/>
            <a:headEnd/>
            <a:tailEnd/>
          </a:ln>
          <a:effectLst>
            <a:outerShdw dist="28398" dir="3806097"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457200" y="11652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010400" y="657225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0000"/>
                </a:solidFill>
                <a:cs typeface="+mn-cs"/>
              </a:defRPr>
            </a:lvl1pPr>
          </a:lstStyle>
          <a:p>
            <a:pPr>
              <a:defRPr/>
            </a:pPr>
            <a:fld id="{7AD72EA6-CCB5-48A0-B2E5-3F0B2992140F}" type="slidenum">
              <a:rPr lang="en-US"/>
              <a:pPr>
                <a:defRPr/>
              </a:pPr>
              <a:t>‹#›</a:t>
            </a:fld>
            <a:endParaRPr lang="en-US" dirty="0"/>
          </a:p>
        </p:txBody>
      </p:sp>
      <p:sp>
        <p:nvSpPr>
          <p:cNvPr id="7" name="Text Box 9"/>
          <p:cNvSpPr txBox="1">
            <a:spLocks noChangeArrowheads="1"/>
          </p:cNvSpPr>
          <p:nvPr/>
        </p:nvSpPr>
        <p:spPr bwMode="auto">
          <a:xfrm>
            <a:off x="2414516" y="6562725"/>
            <a:ext cx="4389600" cy="276999"/>
          </a:xfrm>
          <a:prstGeom prst="rect">
            <a:avLst/>
          </a:prstGeom>
          <a:noFill/>
          <a:ln w="9525" algn="ctr">
            <a:noFill/>
            <a:miter lim="800000"/>
            <a:headEnd/>
            <a:tailEnd/>
          </a:ln>
          <a:effectLst/>
        </p:spPr>
        <p:txBody>
          <a:bodyPr wrap="none">
            <a:spAutoFit/>
          </a:bodyPr>
          <a:lstStyle/>
          <a:p>
            <a:pPr eaLnBrk="0" hangingPunct="0">
              <a:defRPr/>
            </a:pPr>
            <a:r>
              <a:rPr lang="en-US" sz="1200" b="1" dirty="0">
                <a:solidFill>
                  <a:srgbClr val="000000"/>
                </a:solidFill>
                <a:cs typeface="+mn-cs"/>
              </a:rPr>
              <a:t>Mr. Ronald Johnson /  Acting Command IG / 910-570-8174</a:t>
            </a:r>
          </a:p>
        </p:txBody>
      </p:sp>
    </p:spTree>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hf hdr="0" ftr="0" dt="0"/>
  <p:txStyles>
    <p:titleStyle>
      <a:lvl1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b="1">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bg2"/>
        </a:buClr>
        <a:buFont typeface="Wingdings" pitchFamily="2" charset="2"/>
        <a:buChar char="q"/>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F9868"/>
        </a:buClr>
        <a:buFont typeface="Wingdings" pitchFamily="2" charset="2"/>
        <a:buChar char="ü"/>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28575"/>
            <a:ext cx="7086600" cy="762000"/>
          </a:xfrm>
          <a:prstGeom prst="rect">
            <a:avLst/>
          </a:prstGeom>
          <a:noFill/>
          <a:ln w="9525">
            <a:noFill/>
            <a:miter lim="800000"/>
            <a:headEnd/>
            <a:tailEnd/>
          </a:ln>
          <a:effectLst>
            <a:outerShdw dist="28398" dir="3806097"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457200" y="11652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010400" y="657225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0000"/>
                </a:solidFill>
                <a:cs typeface="+mn-cs"/>
              </a:defRPr>
            </a:lvl1pPr>
          </a:lstStyle>
          <a:p>
            <a:pPr>
              <a:defRPr/>
            </a:pPr>
            <a:fld id="{7AD72EA6-CCB5-48A0-B2E5-3F0B2992140F}" type="slidenum">
              <a:rPr lang="en-US"/>
              <a:pPr>
                <a:defRPr/>
              </a:pPr>
              <a:t>‹#›</a:t>
            </a:fld>
            <a:endParaRPr lang="en-US" dirty="0"/>
          </a:p>
        </p:txBody>
      </p:sp>
      <p:sp>
        <p:nvSpPr>
          <p:cNvPr id="7" name="Text Box 9"/>
          <p:cNvSpPr txBox="1">
            <a:spLocks noChangeArrowheads="1"/>
          </p:cNvSpPr>
          <p:nvPr/>
        </p:nvSpPr>
        <p:spPr bwMode="auto">
          <a:xfrm>
            <a:off x="2654068" y="6562725"/>
            <a:ext cx="3910494" cy="276999"/>
          </a:xfrm>
          <a:prstGeom prst="rect">
            <a:avLst/>
          </a:prstGeom>
          <a:noFill/>
          <a:ln w="9525" algn="ctr">
            <a:noFill/>
            <a:miter lim="800000"/>
            <a:headEnd/>
            <a:tailEnd/>
          </a:ln>
          <a:effectLst/>
        </p:spPr>
        <p:txBody>
          <a:bodyPr wrap="none">
            <a:spAutoFit/>
          </a:bodyPr>
          <a:lstStyle/>
          <a:p>
            <a:pPr eaLnBrk="0" hangingPunct="0">
              <a:defRPr/>
            </a:pPr>
            <a:r>
              <a:rPr lang="en-US" sz="1200" b="1" dirty="0">
                <a:solidFill>
                  <a:srgbClr val="000000"/>
                </a:solidFill>
              </a:rPr>
              <a:t>COL Brian N. Smith /  Command IG / 910-570-8175</a:t>
            </a:r>
          </a:p>
        </p:txBody>
      </p:sp>
    </p:spTree>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hf hdr="0" ftr="0" dt="0"/>
  <p:txStyles>
    <p:titleStyle>
      <a:lvl1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b="1">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bg2"/>
        </a:buClr>
        <a:buFont typeface="Wingdings" pitchFamily="2" charset="2"/>
        <a:buChar char="q"/>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F9868"/>
        </a:buClr>
        <a:buFont typeface="Wingdings" pitchFamily="2" charset="2"/>
        <a:buChar char="ü"/>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23"/>
          <p:cNvSpPr txBox="1">
            <a:spLocks noChangeArrowheads="1"/>
          </p:cNvSpPr>
          <p:nvPr userDrawn="1"/>
        </p:nvSpPr>
        <p:spPr bwMode="auto">
          <a:xfrm>
            <a:off x="0" y="0"/>
            <a:ext cx="9144000" cy="6858000"/>
          </a:xfrm>
          <a:prstGeom prst="rect">
            <a:avLst/>
          </a:prstGeom>
          <a:gradFill rotWithShape="1">
            <a:gsLst>
              <a:gs pos="0">
                <a:srgbClr val="FFEFD1"/>
              </a:gs>
              <a:gs pos="64999">
                <a:srgbClr val="F0EBD5"/>
              </a:gs>
              <a:gs pos="100000">
                <a:srgbClr val="D1C39F"/>
              </a:gs>
            </a:gsLst>
            <a:path path="rect">
              <a:fillToRect l="50000" t="50000" r="50000" b="50000"/>
            </a:path>
          </a:gradFill>
          <a:ln w="9525">
            <a:noFill/>
            <a:miter lim="800000"/>
            <a:headEnd/>
            <a:tailEnd/>
          </a:ln>
        </p:spPr>
        <p:txBody>
          <a:bodyPr wrap="square">
            <a:spAutoFit/>
          </a:bodyPr>
          <a:lstStyle/>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p:txBody>
      </p:sp>
      <p:sp>
        <p:nvSpPr>
          <p:cNvPr id="8" name="Parallelogram 7"/>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pic>
        <p:nvPicPr>
          <p:cNvPr id="11" name="Picture 11" descr="ArmyRes.gif"/>
          <p:cNvPicPr>
            <a:picLocks noChangeAspect="1" noChangeArrowheads="1"/>
          </p:cNvPicPr>
          <p:nvPr userDrawn="1"/>
        </p:nvPicPr>
        <p:blipFill>
          <a:blip r:embed="rId9" cstate="print"/>
          <a:srcRect t="-1376" r="70833"/>
          <a:stretch>
            <a:fillRect/>
          </a:stretch>
        </p:blipFill>
        <p:spPr bwMode="auto">
          <a:xfrm>
            <a:off x="8305800" y="0"/>
            <a:ext cx="838200" cy="914400"/>
          </a:xfrm>
          <a:prstGeom prst="rect">
            <a:avLst/>
          </a:prstGeom>
          <a:noFill/>
          <a:ln w="9525">
            <a:noFill/>
            <a:miter lim="800000"/>
            <a:headEnd/>
            <a:tailEnd/>
          </a:ln>
        </p:spPr>
      </p:pic>
      <p:pic>
        <p:nvPicPr>
          <p:cNvPr id="12" name="Picture 11" descr="army logo.jpg"/>
          <p:cNvPicPr>
            <a:picLocks noChangeAspect="1"/>
          </p:cNvPicPr>
          <p:nvPr userDrawn="1"/>
        </p:nvPicPr>
        <p:blipFill>
          <a:blip r:embed="rId10" cstate="print"/>
          <a:stretch>
            <a:fillRect/>
          </a:stretch>
        </p:blipFill>
        <p:spPr>
          <a:xfrm>
            <a:off x="60325" y="63500"/>
            <a:ext cx="596900" cy="791806"/>
          </a:xfrm>
          <a:prstGeom prst="rect">
            <a:avLst/>
          </a:prstGeom>
        </p:spPr>
      </p:pic>
    </p:spTree>
    <p:extLst>
      <p:ext uri="{BB962C8B-B14F-4D97-AF65-F5344CB8AC3E}">
        <p14:creationId xmlns:p14="http://schemas.microsoft.com/office/powerpoint/2010/main" val="1331376498"/>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w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5.wmf"/><Relationship Id="rId3" Type="http://schemas.openxmlformats.org/officeDocument/2006/relationships/image" Target="../media/image5.png"/><Relationship Id="rId7" Type="http://schemas.openxmlformats.org/officeDocument/2006/relationships/image" Target="../media/image12.png"/><Relationship Id="rId12" Type="http://schemas.openxmlformats.org/officeDocument/2006/relationships/oleObject" Target="../embeddings/oleObject3.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4.wmf"/><Relationship Id="rId5" Type="http://schemas.openxmlformats.org/officeDocument/2006/relationships/image" Target="../media/image7.png"/><Relationship Id="rId10" Type="http://schemas.openxmlformats.org/officeDocument/2006/relationships/oleObject" Target="../embeddings/oleObject2.bin"/><Relationship Id="rId4" Type="http://schemas.openxmlformats.org/officeDocument/2006/relationships/image" Target="../media/image6.wmf"/><Relationship Id="rId9"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3.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4.wmf"/></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27.png"/><Relationship Id="rId3" Type="http://schemas.openxmlformats.org/officeDocument/2006/relationships/image" Target="../media/image8.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6.wmf"/><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1.w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af.mil/photos/story_photos.asp?storyID=123007890"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1066800" y="381000"/>
            <a:ext cx="7315200" cy="1160463"/>
          </a:xfrm>
          <a:prstGeom prst="rect">
            <a:avLst/>
          </a:prstGeom>
          <a:noFill/>
          <a:ln w="9525">
            <a:noFill/>
            <a:miter lim="800000"/>
            <a:headEnd/>
            <a:tailEnd/>
          </a:ln>
        </p:spPr>
        <p:txBody>
          <a:bodyPr>
            <a:spAutoFit/>
          </a:bodyPr>
          <a:lstStyle/>
          <a:p>
            <a:pPr>
              <a:spcBef>
                <a:spcPct val="50000"/>
              </a:spcBef>
            </a:pPr>
            <a:r>
              <a:rPr lang="en-US" b="1">
                <a:solidFill>
                  <a:srgbClr val="0000FF"/>
                </a:solidFill>
              </a:rPr>
              <a:t>  </a:t>
            </a:r>
          </a:p>
          <a:p>
            <a:pPr>
              <a:spcBef>
                <a:spcPct val="50000"/>
              </a:spcBef>
            </a:pPr>
            <a:endParaRPr lang="en-US" b="1">
              <a:solidFill>
                <a:srgbClr val="0000FF"/>
              </a:solidFill>
            </a:endParaRPr>
          </a:p>
        </p:txBody>
      </p:sp>
      <p:pic>
        <p:nvPicPr>
          <p:cNvPr id="32771" name="Picture 6" descr="da"/>
          <p:cNvPicPr>
            <a:picLocks noChangeAspect="1" noChangeArrowheads="1"/>
          </p:cNvPicPr>
          <p:nvPr/>
        </p:nvPicPr>
        <p:blipFill>
          <a:blip r:embed="rId3" cstate="print"/>
          <a:srcRect/>
          <a:stretch>
            <a:fillRect/>
          </a:stretch>
        </p:blipFill>
        <p:spPr bwMode="auto">
          <a:xfrm>
            <a:off x="3262745" y="1600200"/>
            <a:ext cx="2590800" cy="2514600"/>
          </a:xfrm>
          <a:prstGeom prst="rect">
            <a:avLst/>
          </a:prstGeom>
          <a:noFill/>
          <a:ln w="9525">
            <a:noFill/>
            <a:miter lim="800000"/>
            <a:headEnd/>
            <a:tailEnd/>
          </a:ln>
        </p:spPr>
      </p:pic>
      <p:pic>
        <p:nvPicPr>
          <p:cNvPr id="32772" name="Picture 811"/>
          <p:cNvPicPr>
            <a:picLocks noChangeArrowheads="1"/>
          </p:cNvPicPr>
          <p:nvPr/>
        </p:nvPicPr>
        <p:blipFill>
          <a:blip r:embed="rId4" cstate="print"/>
          <a:srcRect/>
          <a:stretch>
            <a:fillRect/>
          </a:stretch>
        </p:blipFill>
        <p:spPr bwMode="auto">
          <a:xfrm>
            <a:off x="6082144" y="3160712"/>
            <a:ext cx="2528455" cy="2554288"/>
          </a:xfrm>
          <a:prstGeom prst="rect">
            <a:avLst/>
          </a:prstGeom>
          <a:noFill/>
          <a:ln w="9525">
            <a:noFill/>
            <a:miter lim="800000"/>
            <a:headEnd/>
            <a:tailEnd/>
          </a:ln>
        </p:spPr>
      </p:pic>
      <p:sp>
        <p:nvSpPr>
          <p:cNvPr id="32773" name="Text Box 813"/>
          <p:cNvSpPr txBox="1">
            <a:spLocks noChangeArrowheads="1"/>
          </p:cNvSpPr>
          <p:nvPr/>
        </p:nvSpPr>
        <p:spPr bwMode="auto">
          <a:xfrm>
            <a:off x="1971040" y="358775"/>
            <a:ext cx="5949950" cy="708025"/>
          </a:xfrm>
          <a:prstGeom prst="rect">
            <a:avLst/>
          </a:prstGeom>
          <a:noFill/>
          <a:ln w="76200">
            <a:noFill/>
            <a:miter lim="800000"/>
            <a:headEnd/>
            <a:tailEnd/>
          </a:ln>
        </p:spPr>
        <p:txBody>
          <a:bodyPr wrap="none">
            <a:spAutoFit/>
          </a:bodyPr>
          <a:lstStyle/>
          <a:p>
            <a:r>
              <a:rPr lang="en-US" sz="4000" b="1" dirty="0"/>
              <a:t>The Army Components</a:t>
            </a:r>
          </a:p>
        </p:txBody>
      </p:sp>
      <p:pic>
        <p:nvPicPr>
          <p:cNvPr id="32775" name="Picture 1" descr="C:\Users\karen.griffith\Desktop\ARNG-Clr-51109-sm.gif"/>
          <p:cNvPicPr>
            <a:picLocks noChangeAspect="1" noChangeArrowheads="1"/>
          </p:cNvPicPr>
          <p:nvPr/>
        </p:nvPicPr>
        <p:blipFill>
          <a:blip r:embed="rId5" cstate="print"/>
          <a:srcRect/>
          <a:stretch>
            <a:fillRect/>
          </a:stretch>
        </p:blipFill>
        <p:spPr bwMode="auto">
          <a:xfrm>
            <a:off x="609600" y="3135313"/>
            <a:ext cx="2400300" cy="2400300"/>
          </a:xfrm>
          <a:prstGeom prst="rect">
            <a:avLst/>
          </a:prstGeom>
          <a:noFill/>
          <a:ln w="9525">
            <a:noFill/>
            <a:miter lim="800000"/>
            <a:headEnd/>
            <a:tailEnd/>
          </a:ln>
        </p:spPr>
      </p:pic>
      <p:sp>
        <p:nvSpPr>
          <p:cNvPr id="32776"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DB90440B-602A-40FA-A410-196265720192}" type="slidenum">
              <a:rPr lang="en-US" sz="1400" b="1" i="1" smtClean="0"/>
              <a:pPr/>
              <a:t>1</a:t>
            </a:fld>
            <a:endParaRPr lang="en-US" sz="1400" b="1" i="1"/>
          </a:p>
        </p:txBody>
      </p:sp>
      <p:pic>
        <p:nvPicPr>
          <p:cNvPr id="32777" name="Picture 5" descr="tigucrestlarg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2778" name="Group 6"/>
          <p:cNvGrpSpPr>
            <a:grpSpLocks/>
          </p:cNvGrpSpPr>
          <p:nvPr/>
        </p:nvGrpSpPr>
        <p:grpSpPr bwMode="auto">
          <a:xfrm>
            <a:off x="228600" y="6477000"/>
            <a:ext cx="5105400" cy="152400"/>
            <a:chOff x="192" y="3792"/>
            <a:chExt cx="3216" cy="96"/>
          </a:xfrm>
        </p:grpSpPr>
        <p:sp>
          <p:nvSpPr>
            <p:cNvPr id="1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9"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0"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1295400" y="425450"/>
            <a:ext cx="7086600" cy="641350"/>
          </a:xfrm>
          <a:prstGeom prst="rect">
            <a:avLst/>
          </a:prstGeom>
          <a:noFill/>
          <a:ln w="9525">
            <a:noFill/>
            <a:miter lim="800000"/>
            <a:headEnd/>
            <a:tailEnd/>
          </a:ln>
        </p:spPr>
        <p:txBody>
          <a:bodyPr>
            <a:spAutoFit/>
          </a:bodyPr>
          <a:lstStyle/>
          <a:p>
            <a:pPr>
              <a:spcBef>
                <a:spcPct val="50000"/>
              </a:spcBef>
            </a:pPr>
            <a:r>
              <a:rPr lang="en-US" sz="3600" b="1" dirty="0"/>
              <a:t>Just a Few Army Acronyms</a:t>
            </a:r>
            <a:endParaRPr lang="en-US" sz="3600" b="1" dirty="0">
              <a:latin typeface="Times New Roman" pitchFamily="18" charset="0"/>
            </a:endParaRPr>
          </a:p>
        </p:txBody>
      </p:sp>
      <p:sp>
        <p:nvSpPr>
          <p:cNvPr id="38915" name="Text Box 4"/>
          <p:cNvSpPr txBox="1">
            <a:spLocks noChangeArrowheads="1"/>
          </p:cNvSpPr>
          <p:nvPr/>
        </p:nvSpPr>
        <p:spPr bwMode="auto">
          <a:xfrm>
            <a:off x="76200" y="1971675"/>
            <a:ext cx="8534400" cy="4339650"/>
          </a:xfrm>
          <a:prstGeom prst="rect">
            <a:avLst/>
          </a:prstGeom>
          <a:noFill/>
          <a:ln w="9525">
            <a:noFill/>
            <a:miter lim="800000"/>
            <a:headEnd/>
            <a:tailEnd/>
          </a:ln>
        </p:spPr>
        <p:txBody>
          <a:bodyPr>
            <a:spAutoFit/>
          </a:bodyPr>
          <a:lstStyle/>
          <a:p>
            <a:pPr algn="l">
              <a:spcBef>
                <a:spcPct val="50000"/>
              </a:spcBef>
              <a:buFontTx/>
              <a:buChar char="•"/>
            </a:pPr>
            <a:r>
              <a:rPr lang="en-US" sz="2400" b="1" dirty="0">
                <a:latin typeface="Times New Roman" pitchFamily="18" charset="0"/>
              </a:rPr>
              <a:t> </a:t>
            </a:r>
            <a:r>
              <a:rPr lang="en-US" sz="2400" b="1" dirty="0"/>
              <a:t>RC -  Reserve Component(s)</a:t>
            </a:r>
          </a:p>
          <a:p>
            <a:pPr algn="l">
              <a:spcBef>
                <a:spcPct val="50000"/>
              </a:spcBef>
              <a:buFontTx/>
              <a:buChar char="•"/>
            </a:pPr>
            <a:r>
              <a:rPr lang="en-US" sz="2400" b="1" dirty="0"/>
              <a:t> IRR - Individual Ready Reserves</a:t>
            </a:r>
          </a:p>
          <a:p>
            <a:pPr algn="l">
              <a:spcBef>
                <a:spcPct val="50000"/>
              </a:spcBef>
              <a:buFontTx/>
              <a:buChar char="•"/>
            </a:pPr>
            <a:r>
              <a:rPr lang="en-US" sz="2400" b="1" dirty="0"/>
              <a:t> IMA - Individual Mobilization Augmentation</a:t>
            </a:r>
          </a:p>
          <a:p>
            <a:pPr algn="l">
              <a:spcBef>
                <a:spcPct val="50000"/>
              </a:spcBef>
              <a:buFontTx/>
              <a:buChar char="•"/>
            </a:pPr>
            <a:r>
              <a:rPr lang="en-US" sz="2400" b="1" dirty="0"/>
              <a:t> TPU - Troop Program Unit</a:t>
            </a:r>
          </a:p>
          <a:p>
            <a:pPr algn="l">
              <a:spcBef>
                <a:spcPct val="50000"/>
              </a:spcBef>
              <a:buFontTx/>
              <a:buChar char="•"/>
            </a:pPr>
            <a:r>
              <a:rPr lang="en-US" sz="2400" b="1" dirty="0"/>
              <a:t> IDT - Inactive-Duty Training</a:t>
            </a:r>
          </a:p>
          <a:p>
            <a:pPr algn="l">
              <a:spcBef>
                <a:spcPct val="50000"/>
              </a:spcBef>
              <a:buFontTx/>
              <a:buChar char="•"/>
            </a:pPr>
            <a:r>
              <a:rPr lang="en-US" sz="2400" b="1" dirty="0"/>
              <a:t> M-Day - Mobilization-Day Soldier</a:t>
            </a:r>
          </a:p>
          <a:p>
            <a:pPr algn="l">
              <a:spcBef>
                <a:spcPct val="50000"/>
              </a:spcBef>
              <a:buFontTx/>
              <a:buChar char="•"/>
            </a:pPr>
            <a:r>
              <a:rPr lang="en-US" sz="2400" b="1" dirty="0"/>
              <a:t> FTS - Full-Time Support</a:t>
            </a:r>
            <a:r>
              <a:rPr lang="en-US" sz="2400" b="1" dirty="0">
                <a:latin typeface="Times New Roman" pitchFamily="18" charset="0"/>
              </a:rPr>
              <a:t>  </a:t>
            </a:r>
          </a:p>
          <a:p>
            <a:pPr algn="l">
              <a:spcBef>
                <a:spcPct val="50000"/>
              </a:spcBef>
              <a:buFontTx/>
              <a:buChar char="•"/>
            </a:pPr>
            <a:r>
              <a:rPr lang="en-US" sz="2400" b="1" dirty="0">
                <a:latin typeface="Times New Roman" pitchFamily="18" charset="0"/>
              </a:rPr>
              <a:t> </a:t>
            </a:r>
            <a:r>
              <a:rPr lang="en-US" sz="2400" b="1" dirty="0">
                <a:latin typeface="+mn-lt"/>
              </a:rPr>
              <a:t>MFGI - Mobilization Force Generation Installation</a:t>
            </a:r>
          </a:p>
        </p:txBody>
      </p:sp>
      <p:sp>
        <p:nvSpPr>
          <p:cNvPr id="38917"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B3E7572A-DD63-4BF9-88B7-4864C2AE025F}" type="slidenum">
              <a:rPr lang="en-US" sz="1400" b="1" i="1" smtClean="0"/>
              <a:pPr/>
              <a:t>10</a:t>
            </a:fld>
            <a:endParaRPr lang="en-US" sz="1400" b="1" i="1"/>
          </a:p>
        </p:txBody>
      </p:sp>
      <p:pic>
        <p:nvPicPr>
          <p:cNvPr id="38918"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8919"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pic>
        <p:nvPicPr>
          <p:cNvPr id="2" name="Picture 1"/>
          <p:cNvPicPr>
            <a:picLocks noChangeAspect="1"/>
          </p:cNvPicPr>
          <p:nvPr/>
        </p:nvPicPr>
        <p:blipFill>
          <a:blip r:embed="rId4"/>
          <a:stretch>
            <a:fillRect/>
          </a:stretch>
        </p:blipFill>
        <p:spPr>
          <a:xfrm>
            <a:off x="5589924" y="1295400"/>
            <a:ext cx="2846864" cy="1801077"/>
          </a:xfrm>
          <a:prstGeom prst="rect">
            <a:avLst/>
          </a:prstGeom>
        </p:spPr>
      </p:pic>
      <p:sp>
        <p:nvSpPr>
          <p:cNvPr id="4" name="Rectangle 9">
            <a:extLst>
              <a:ext uri="{FF2B5EF4-FFF2-40B4-BE49-F238E27FC236}">
                <a16:creationId xmlns:a16="http://schemas.microsoft.com/office/drawing/2014/main" id="{889BE019-1A8B-AFC9-0CBD-C235D85298C2}"/>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295400" y="273050"/>
            <a:ext cx="7010400" cy="954088"/>
          </a:xfrm>
          <a:prstGeom prst="rect">
            <a:avLst/>
          </a:prstGeom>
          <a:noFill/>
          <a:ln w="9525">
            <a:noFill/>
            <a:miter lim="800000"/>
            <a:headEnd/>
            <a:tailEnd/>
          </a:ln>
        </p:spPr>
        <p:txBody>
          <a:bodyPr>
            <a:spAutoFit/>
          </a:bodyPr>
          <a:lstStyle/>
          <a:p>
            <a:pPr>
              <a:spcBef>
                <a:spcPct val="50000"/>
              </a:spcBef>
            </a:pPr>
            <a:r>
              <a:rPr lang="en-US" sz="3600" b="1" dirty="0"/>
              <a:t>Just a Few Army Acronyms </a:t>
            </a:r>
            <a:r>
              <a:rPr lang="en-US" sz="2000" b="1" dirty="0"/>
              <a:t>(continued)</a:t>
            </a:r>
          </a:p>
        </p:txBody>
      </p:sp>
      <p:sp>
        <p:nvSpPr>
          <p:cNvPr id="39939" name="Text Box 5"/>
          <p:cNvSpPr txBox="1">
            <a:spLocks noChangeArrowheads="1"/>
          </p:cNvSpPr>
          <p:nvPr/>
        </p:nvSpPr>
        <p:spPr bwMode="auto">
          <a:xfrm>
            <a:off x="110836" y="1857664"/>
            <a:ext cx="8686800" cy="4339650"/>
          </a:xfrm>
          <a:prstGeom prst="rect">
            <a:avLst/>
          </a:prstGeom>
          <a:noFill/>
          <a:ln w="9525">
            <a:noFill/>
            <a:miter lim="800000"/>
            <a:headEnd/>
            <a:tailEnd/>
          </a:ln>
        </p:spPr>
        <p:txBody>
          <a:bodyPr>
            <a:spAutoFit/>
          </a:bodyPr>
          <a:lstStyle/>
          <a:p>
            <a:pPr algn="l">
              <a:spcBef>
                <a:spcPct val="50000"/>
              </a:spcBef>
              <a:buFontTx/>
              <a:buChar char="•"/>
            </a:pPr>
            <a:r>
              <a:rPr lang="en-US" sz="2400" b="1" dirty="0">
                <a:latin typeface="Times New Roman" pitchFamily="18" charset="0"/>
              </a:rPr>
              <a:t>  </a:t>
            </a:r>
            <a:r>
              <a:rPr lang="en-US" sz="2400" b="1" dirty="0"/>
              <a:t>MCU - Multiple-Component Unit</a:t>
            </a:r>
          </a:p>
          <a:p>
            <a:pPr algn="l">
              <a:spcBef>
                <a:spcPct val="50000"/>
              </a:spcBef>
              <a:buFontTx/>
              <a:buChar char="•"/>
            </a:pPr>
            <a:r>
              <a:rPr lang="en-US" sz="2400" b="1" dirty="0"/>
              <a:t>  ACOM - Army Command</a:t>
            </a:r>
          </a:p>
          <a:p>
            <a:pPr algn="l">
              <a:spcBef>
                <a:spcPct val="50000"/>
              </a:spcBef>
              <a:buFontTx/>
              <a:buChar char="•"/>
            </a:pPr>
            <a:r>
              <a:rPr lang="en-US" sz="2400" b="1" dirty="0"/>
              <a:t>  ASCC - Army Service Component Command</a:t>
            </a:r>
          </a:p>
          <a:p>
            <a:pPr algn="l">
              <a:spcBef>
                <a:spcPct val="50000"/>
              </a:spcBef>
              <a:buFontTx/>
              <a:buChar char="•"/>
            </a:pPr>
            <a:r>
              <a:rPr lang="en-US" sz="2400" b="1" dirty="0"/>
              <a:t>  DRU - Direct Reporting Unit  </a:t>
            </a:r>
          </a:p>
          <a:p>
            <a:pPr algn="l">
              <a:spcBef>
                <a:spcPct val="50000"/>
              </a:spcBef>
              <a:buFontTx/>
              <a:buChar char="•"/>
            </a:pPr>
            <a:r>
              <a:rPr lang="en-US" sz="2400" b="1" dirty="0"/>
              <a:t>  DARNG - Director, Army National Guard</a:t>
            </a:r>
          </a:p>
          <a:p>
            <a:pPr algn="l">
              <a:spcBef>
                <a:spcPct val="50000"/>
              </a:spcBef>
              <a:buFontTx/>
              <a:buChar char="•"/>
            </a:pPr>
            <a:r>
              <a:rPr lang="en-US" sz="2400" b="1" dirty="0"/>
              <a:t>  CNGB - Chief, National Guard Bureau</a:t>
            </a:r>
          </a:p>
          <a:p>
            <a:pPr algn="l">
              <a:spcBef>
                <a:spcPct val="50000"/>
              </a:spcBef>
              <a:buFontTx/>
              <a:buChar char="•"/>
            </a:pPr>
            <a:r>
              <a:rPr lang="en-US" sz="2400" b="1" dirty="0"/>
              <a:t>  CAR - Chief, Army Reserve</a:t>
            </a:r>
          </a:p>
          <a:p>
            <a:pPr algn="l">
              <a:spcBef>
                <a:spcPct val="50000"/>
              </a:spcBef>
              <a:buFontTx/>
              <a:buChar char="•"/>
            </a:pPr>
            <a:r>
              <a:rPr lang="en-US" sz="2400" b="1" dirty="0"/>
              <a:t>  ARA - Army Reserve Administrator (Unit Administrator)</a:t>
            </a:r>
          </a:p>
        </p:txBody>
      </p:sp>
      <p:sp>
        <p:nvSpPr>
          <p:cNvPr id="39941"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14912CDF-24A1-401E-BEC1-63F3308A9437}" type="slidenum">
              <a:rPr lang="en-US" sz="1400" b="1" i="1" smtClean="0"/>
              <a:pPr/>
              <a:t>11</a:t>
            </a:fld>
            <a:endParaRPr lang="en-US" sz="1400" b="1" i="1"/>
          </a:p>
        </p:txBody>
      </p:sp>
      <p:pic>
        <p:nvPicPr>
          <p:cNvPr id="39942"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9943"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pic>
        <p:nvPicPr>
          <p:cNvPr id="2" name="Picture 1"/>
          <p:cNvPicPr>
            <a:picLocks noChangeAspect="1"/>
          </p:cNvPicPr>
          <p:nvPr/>
        </p:nvPicPr>
        <p:blipFill>
          <a:blip r:embed="rId4"/>
          <a:stretch>
            <a:fillRect/>
          </a:stretch>
        </p:blipFill>
        <p:spPr>
          <a:xfrm>
            <a:off x="5943600" y="1270867"/>
            <a:ext cx="2547937" cy="1690278"/>
          </a:xfrm>
          <a:prstGeom prst="rect">
            <a:avLst/>
          </a:prstGeom>
          <a:ln>
            <a:solidFill>
              <a:schemeClr val="tx1"/>
            </a:solidFill>
          </a:ln>
        </p:spPr>
      </p:pic>
      <p:sp>
        <p:nvSpPr>
          <p:cNvPr id="3" name="Rectangle 9">
            <a:extLst>
              <a:ext uri="{FF2B5EF4-FFF2-40B4-BE49-F238E27FC236}">
                <a16:creationId xmlns:a16="http://schemas.microsoft.com/office/drawing/2014/main" id="{03E139D6-2DC5-A6FC-8BAA-FC765374B7EF}"/>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937886" y="1938278"/>
            <a:ext cx="7772400" cy="2977738"/>
          </a:xfrm>
          <a:prstGeom prst="rect">
            <a:avLst/>
          </a:prstGeom>
          <a:noFill/>
          <a:ln w="9525">
            <a:noFill/>
            <a:miter lim="800000"/>
            <a:headEnd/>
            <a:tailEnd/>
          </a:ln>
        </p:spPr>
        <p:txBody>
          <a:bodyPr>
            <a:spAutoFit/>
          </a:bodyPr>
          <a:lstStyle/>
          <a:p>
            <a:pPr algn="l">
              <a:spcBef>
                <a:spcPct val="50000"/>
              </a:spcBef>
              <a:buClr>
                <a:srgbClr val="FF0000"/>
              </a:buClr>
              <a:buFontTx/>
              <a:buChar char="•"/>
            </a:pPr>
            <a:r>
              <a:rPr lang="en-US" sz="2500" b="1" dirty="0">
                <a:latin typeface="Times New Roman" pitchFamily="18" charset="0"/>
              </a:rPr>
              <a:t>  </a:t>
            </a:r>
            <a:r>
              <a:rPr lang="en-US" sz="2500" b="1" dirty="0">
                <a:solidFill>
                  <a:srgbClr val="FF0000"/>
                </a:solidFill>
              </a:rPr>
              <a:t>COMPO 1 = Active Component</a:t>
            </a:r>
            <a:r>
              <a:rPr lang="en-US" sz="2500" b="1" dirty="0"/>
              <a:t> </a:t>
            </a:r>
          </a:p>
          <a:p>
            <a:pPr algn="l">
              <a:spcBef>
                <a:spcPct val="50000"/>
              </a:spcBef>
              <a:buFontTx/>
              <a:buChar char="•"/>
            </a:pPr>
            <a:r>
              <a:rPr lang="en-US" sz="2500" b="1" dirty="0">
                <a:solidFill>
                  <a:srgbClr val="008000"/>
                </a:solidFill>
              </a:rPr>
              <a:t>  COMPO 2 = Army National Guard</a:t>
            </a:r>
          </a:p>
          <a:p>
            <a:pPr algn="l">
              <a:spcBef>
                <a:spcPct val="50000"/>
              </a:spcBef>
              <a:buFontTx/>
              <a:buChar char="•"/>
            </a:pPr>
            <a:r>
              <a:rPr lang="en-US" sz="2500" b="1" dirty="0">
                <a:solidFill>
                  <a:srgbClr val="0000FF"/>
                </a:solidFill>
              </a:rPr>
              <a:t>  COMPO 3 = Army Reserve</a:t>
            </a:r>
          </a:p>
          <a:p>
            <a:pPr algn="l">
              <a:spcBef>
                <a:spcPct val="50000"/>
              </a:spcBef>
              <a:buFontTx/>
              <a:buChar char="•"/>
            </a:pPr>
            <a:r>
              <a:rPr lang="en-US" sz="2500" b="1" dirty="0"/>
              <a:t>  MULTI-COMPO = A unit, on a single document, that is authorized personnel and / or equipment from </a:t>
            </a:r>
            <a:r>
              <a:rPr lang="en-US" sz="2500" b="1" i="1" dirty="0">
                <a:solidFill>
                  <a:srgbClr val="7030A0"/>
                </a:solidFill>
              </a:rPr>
              <a:t>more than one component.</a:t>
            </a:r>
          </a:p>
        </p:txBody>
      </p:sp>
      <p:sp>
        <p:nvSpPr>
          <p:cNvPr id="41987" name="Text Box 3"/>
          <p:cNvSpPr txBox="1">
            <a:spLocks noChangeArrowheads="1"/>
          </p:cNvSpPr>
          <p:nvPr/>
        </p:nvSpPr>
        <p:spPr bwMode="auto">
          <a:xfrm>
            <a:off x="1143000" y="457200"/>
            <a:ext cx="6858000" cy="641350"/>
          </a:xfrm>
          <a:prstGeom prst="rect">
            <a:avLst/>
          </a:prstGeom>
          <a:noFill/>
          <a:ln w="76200">
            <a:noFill/>
            <a:miter lim="800000"/>
            <a:headEnd/>
            <a:tailEnd/>
          </a:ln>
        </p:spPr>
        <p:txBody>
          <a:bodyPr>
            <a:spAutoFit/>
          </a:bodyPr>
          <a:lstStyle/>
          <a:p>
            <a:pPr>
              <a:spcBef>
                <a:spcPct val="50000"/>
              </a:spcBef>
            </a:pPr>
            <a:r>
              <a:rPr lang="en-US" sz="3600" b="1" dirty="0"/>
              <a:t>The Army</a:t>
            </a:r>
          </a:p>
        </p:txBody>
      </p:sp>
      <p:pic>
        <p:nvPicPr>
          <p:cNvPr id="41988" name="Picture 205" descr="da"/>
          <p:cNvPicPr>
            <a:picLocks noChangeAspect="1" noChangeArrowheads="1"/>
          </p:cNvPicPr>
          <p:nvPr/>
        </p:nvPicPr>
        <p:blipFill>
          <a:blip r:embed="rId3" cstate="print"/>
          <a:srcRect/>
          <a:stretch>
            <a:fillRect/>
          </a:stretch>
        </p:blipFill>
        <p:spPr bwMode="auto">
          <a:xfrm>
            <a:off x="685800" y="4888804"/>
            <a:ext cx="1524000" cy="1549400"/>
          </a:xfrm>
          <a:prstGeom prst="rect">
            <a:avLst/>
          </a:prstGeom>
          <a:noFill/>
          <a:ln w="9525">
            <a:noFill/>
            <a:miter lim="800000"/>
            <a:headEnd/>
            <a:tailEnd/>
          </a:ln>
        </p:spPr>
      </p:pic>
      <p:pic>
        <p:nvPicPr>
          <p:cNvPr id="41989" name="Picture 206"/>
          <p:cNvPicPr>
            <a:picLocks noChangeArrowheads="1"/>
          </p:cNvPicPr>
          <p:nvPr/>
        </p:nvPicPr>
        <p:blipFill>
          <a:blip r:embed="rId4" cstate="print"/>
          <a:srcRect/>
          <a:stretch>
            <a:fillRect/>
          </a:stretch>
        </p:blipFill>
        <p:spPr bwMode="auto">
          <a:xfrm>
            <a:off x="6858000" y="4890218"/>
            <a:ext cx="1600200" cy="1573212"/>
          </a:xfrm>
          <a:prstGeom prst="rect">
            <a:avLst/>
          </a:prstGeom>
          <a:noFill/>
          <a:ln w="9525">
            <a:noFill/>
            <a:miter lim="800000"/>
            <a:headEnd/>
            <a:tailEnd/>
          </a:ln>
        </p:spPr>
      </p:pic>
      <p:pic>
        <p:nvPicPr>
          <p:cNvPr id="41990" name="Picture 1" descr="C:\Users\karen.griffith\Desktop\ARNG-Clr-51109-sm.gif"/>
          <p:cNvPicPr>
            <a:picLocks noChangeAspect="1" noChangeArrowheads="1"/>
          </p:cNvPicPr>
          <p:nvPr/>
        </p:nvPicPr>
        <p:blipFill>
          <a:blip r:embed="rId5" cstate="print"/>
          <a:srcRect/>
          <a:stretch>
            <a:fillRect/>
          </a:stretch>
        </p:blipFill>
        <p:spPr bwMode="auto">
          <a:xfrm>
            <a:off x="3709988" y="4890218"/>
            <a:ext cx="1485900" cy="1485900"/>
          </a:xfrm>
          <a:prstGeom prst="rect">
            <a:avLst/>
          </a:prstGeom>
          <a:noFill/>
          <a:ln w="9525">
            <a:noFill/>
            <a:miter lim="800000"/>
            <a:headEnd/>
            <a:tailEnd/>
          </a:ln>
        </p:spPr>
      </p:pic>
      <p:sp>
        <p:nvSpPr>
          <p:cNvPr id="41991"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B57836CC-4742-426A-BC99-98FDC343065D}" type="slidenum">
              <a:rPr lang="en-US" sz="1400" b="1" i="1" smtClean="0"/>
              <a:pPr/>
              <a:t>12</a:t>
            </a:fld>
            <a:endParaRPr lang="en-US" sz="1400" b="1" i="1"/>
          </a:p>
        </p:txBody>
      </p:sp>
      <p:pic>
        <p:nvPicPr>
          <p:cNvPr id="41992" name="Picture 5" descr="tigucrestlarg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1993" name="Group 6"/>
          <p:cNvGrpSpPr>
            <a:grpSpLocks/>
          </p:cNvGrpSpPr>
          <p:nvPr/>
        </p:nvGrpSpPr>
        <p:grpSpPr bwMode="auto">
          <a:xfrm>
            <a:off x="228600" y="6477000"/>
            <a:ext cx="5105400" cy="152400"/>
            <a:chOff x="192" y="3792"/>
            <a:chExt cx="3216" cy="96"/>
          </a:xfrm>
        </p:grpSpPr>
        <p:sp>
          <p:nvSpPr>
            <p:cNvPr id="12"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3"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pic>
        <p:nvPicPr>
          <p:cNvPr id="15" name="Picture 14"/>
          <p:cNvPicPr>
            <a:picLocks noChangeAspect="1"/>
          </p:cNvPicPr>
          <p:nvPr/>
        </p:nvPicPr>
        <p:blipFill>
          <a:blip r:embed="rId7"/>
          <a:stretch>
            <a:fillRect/>
          </a:stretch>
        </p:blipFill>
        <p:spPr>
          <a:xfrm>
            <a:off x="7315200" y="238476"/>
            <a:ext cx="1476375" cy="1538933"/>
          </a:xfrm>
          <a:prstGeom prst="rect">
            <a:avLst/>
          </a:prstGeom>
        </p:spPr>
      </p:pic>
      <p:sp>
        <p:nvSpPr>
          <p:cNvPr id="2" name="Rectangle 9">
            <a:extLst>
              <a:ext uri="{FF2B5EF4-FFF2-40B4-BE49-F238E27FC236}">
                <a16:creationId xmlns:a16="http://schemas.microsoft.com/office/drawing/2014/main" id="{F3364723-4B36-9025-2740-9008183AD509}"/>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graphicFrame>
        <p:nvGraphicFramePr>
          <p:cNvPr id="4" name="Object 4">
            <a:extLst>
              <a:ext uri="{FF2B5EF4-FFF2-40B4-BE49-F238E27FC236}">
                <a16:creationId xmlns:a16="http://schemas.microsoft.com/office/drawing/2014/main" id="{7516BFAA-85CD-C06A-43B0-B4EDD21FE491}"/>
              </a:ext>
            </a:extLst>
          </p:cNvPr>
          <p:cNvGraphicFramePr>
            <a:graphicFrameLocks/>
          </p:cNvGraphicFramePr>
          <p:nvPr>
            <p:extLst>
              <p:ext uri="{D42A27DB-BD31-4B8C-83A1-F6EECF244321}">
                <p14:modId xmlns:p14="http://schemas.microsoft.com/office/powerpoint/2010/main" val="488194391"/>
              </p:ext>
            </p:extLst>
          </p:nvPr>
        </p:nvGraphicFramePr>
        <p:xfrm>
          <a:off x="855306" y="1756425"/>
          <a:ext cx="457200" cy="691405"/>
        </p:xfrm>
        <a:graphic>
          <a:graphicData uri="http://schemas.openxmlformats.org/presentationml/2006/ole">
            <mc:AlternateContent xmlns:mc="http://schemas.openxmlformats.org/markup-compatibility/2006">
              <mc:Choice xmlns:v="urn:schemas-microsoft-com:vml" Requires="v">
                <p:oleObj name="ClipArt" r:id="rId8" imgW="1873080" imgH="3817800" progId="">
                  <p:embed/>
                </p:oleObj>
              </mc:Choice>
              <mc:Fallback>
                <p:oleObj name="ClipArt" r:id="rId8" imgW="1873080" imgH="3817800" progId="">
                  <p:embed/>
                  <p:pic>
                    <p:nvPicPr>
                      <p:cNvPr id="4098"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5306" y="1756425"/>
                        <a:ext cx="457200" cy="691405"/>
                      </a:xfrm>
                      <a:prstGeom prst="rect">
                        <a:avLst/>
                      </a:prstGeom>
                      <a:noFill/>
                      <a:ln>
                        <a:noFill/>
                      </a:ln>
                      <a:effectLst/>
                    </p:spPr>
                  </p:pic>
                </p:oleObj>
              </mc:Fallback>
            </mc:AlternateContent>
          </a:graphicData>
        </a:graphic>
      </p:graphicFrame>
      <p:graphicFrame>
        <p:nvGraphicFramePr>
          <p:cNvPr id="5" name="Object 5">
            <a:extLst>
              <a:ext uri="{FF2B5EF4-FFF2-40B4-BE49-F238E27FC236}">
                <a16:creationId xmlns:a16="http://schemas.microsoft.com/office/drawing/2014/main" id="{6F39D4CD-60F2-D5AC-4634-D8617A421DBC}"/>
              </a:ext>
            </a:extLst>
          </p:cNvPr>
          <p:cNvGraphicFramePr>
            <a:graphicFrameLocks/>
          </p:cNvGraphicFramePr>
          <p:nvPr>
            <p:extLst>
              <p:ext uri="{D42A27DB-BD31-4B8C-83A1-F6EECF244321}">
                <p14:modId xmlns:p14="http://schemas.microsoft.com/office/powerpoint/2010/main" val="2368372667"/>
              </p:ext>
            </p:extLst>
          </p:nvPr>
        </p:nvGraphicFramePr>
        <p:xfrm>
          <a:off x="709285" y="2406650"/>
          <a:ext cx="457201" cy="672089"/>
        </p:xfrm>
        <a:graphic>
          <a:graphicData uri="http://schemas.openxmlformats.org/presentationml/2006/ole">
            <mc:AlternateContent xmlns:mc="http://schemas.openxmlformats.org/markup-compatibility/2006">
              <mc:Choice xmlns:v="urn:schemas-microsoft-com:vml" Requires="v">
                <p:oleObj name="ClipArt" r:id="rId10" imgW="2171520" imgH="4282920" progId="">
                  <p:embed/>
                </p:oleObj>
              </mc:Choice>
              <mc:Fallback>
                <p:oleObj name="ClipArt" r:id="rId10" imgW="2171520" imgH="4282920" progId="">
                  <p:embed/>
                  <p:pic>
                    <p:nvPicPr>
                      <p:cNvPr id="4099" name="Object 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285" y="2406650"/>
                        <a:ext cx="457201" cy="672089"/>
                      </a:xfrm>
                      <a:prstGeom prst="rect">
                        <a:avLst/>
                      </a:prstGeom>
                      <a:noFill/>
                      <a:ln>
                        <a:noFill/>
                      </a:ln>
                      <a:effectLst/>
                    </p:spPr>
                  </p:pic>
                </p:oleObj>
              </mc:Fallback>
            </mc:AlternateContent>
          </a:graphicData>
        </a:graphic>
      </p:graphicFrame>
      <p:graphicFrame>
        <p:nvGraphicFramePr>
          <p:cNvPr id="6" name="Object 6">
            <a:extLst>
              <a:ext uri="{FF2B5EF4-FFF2-40B4-BE49-F238E27FC236}">
                <a16:creationId xmlns:a16="http://schemas.microsoft.com/office/drawing/2014/main" id="{C2AAB7B8-B94B-302B-C948-6C986CC3315A}"/>
              </a:ext>
            </a:extLst>
          </p:cNvPr>
          <p:cNvGraphicFramePr>
            <a:graphicFrameLocks/>
          </p:cNvGraphicFramePr>
          <p:nvPr>
            <p:extLst>
              <p:ext uri="{D42A27DB-BD31-4B8C-83A1-F6EECF244321}">
                <p14:modId xmlns:p14="http://schemas.microsoft.com/office/powerpoint/2010/main" val="2417800975"/>
              </p:ext>
            </p:extLst>
          </p:nvPr>
        </p:nvGraphicFramePr>
        <p:xfrm>
          <a:off x="876473" y="3096175"/>
          <a:ext cx="436033" cy="665650"/>
        </p:xfrm>
        <a:graphic>
          <a:graphicData uri="http://schemas.openxmlformats.org/presentationml/2006/ole">
            <mc:AlternateContent xmlns:mc="http://schemas.openxmlformats.org/markup-compatibility/2006">
              <mc:Choice xmlns:v="urn:schemas-microsoft-com:vml" Requires="v">
                <p:oleObj name="Clip" r:id="rId12" imgW="2376360" imgH="3630600" progId="">
                  <p:embed/>
                </p:oleObj>
              </mc:Choice>
              <mc:Fallback>
                <p:oleObj name="Clip" r:id="rId12" imgW="2376360" imgH="3630600" progId="">
                  <p:embed/>
                  <p:pic>
                    <p:nvPicPr>
                      <p:cNvPr id="4100" name="Object 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6473" y="3096175"/>
                        <a:ext cx="436033" cy="665650"/>
                      </a:xfrm>
                      <a:prstGeom prst="rect">
                        <a:avLst/>
                      </a:prstGeom>
                      <a:noFill/>
                      <a:ln>
                        <a:noFill/>
                      </a:ln>
                      <a:effec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177255" y="152400"/>
            <a:ext cx="6781800" cy="584775"/>
          </a:xfrm>
          <a:prstGeom prst="rect">
            <a:avLst/>
          </a:prstGeom>
          <a:noFill/>
          <a:ln w="9525">
            <a:noFill/>
            <a:miter lim="800000"/>
            <a:headEnd/>
            <a:tailEnd/>
          </a:ln>
        </p:spPr>
        <p:txBody>
          <a:bodyPr>
            <a:spAutoFit/>
          </a:bodyPr>
          <a:lstStyle/>
          <a:p>
            <a:r>
              <a:rPr lang="en-US" sz="3200" b="1" dirty="0"/>
              <a:t>Army Command Structure</a:t>
            </a:r>
          </a:p>
        </p:txBody>
      </p:sp>
      <p:sp>
        <p:nvSpPr>
          <p:cNvPr id="44036" name="Rectangle 4"/>
          <p:cNvSpPr>
            <a:spLocks noGrp="1" noChangeArrowheads="1"/>
          </p:cNvSpPr>
          <p:nvPr>
            <p:ph type="ftr" sz="quarter" idx="10"/>
          </p:nvPr>
        </p:nvSpPr>
        <p:spPr/>
        <p:txBody>
          <a:bodyPr/>
          <a:lstStyle/>
          <a:p>
            <a:r>
              <a:rPr lang="en-US" sz="1400" b="1" dirty="0"/>
              <a:t>U.S. Army Inspector General School   </a:t>
            </a:r>
            <a:fld id="{837F3F20-4798-471B-82CD-12E033B8AEB7}" type="slidenum">
              <a:rPr lang="en-US" sz="1400" b="1" smtClean="0"/>
              <a:pPr/>
              <a:t>13</a:t>
            </a:fld>
            <a:endParaRPr lang="en-US" sz="1400" b="1" dirty="0"/>
          </a:p>
        </p:txBody>
      </p:sp>
      <p:pic>
        <p:nvPicPr>
          <p:cNvPr id="44037"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4038" name="Group 6"/>
          <p:cNvGrpSpPr>
            <a:grpSpLocks/>
          </p:cNvGrpSpPr>
          <p:nvPr/>
        </p:nvGrpSpPr>
        <p:grpSpPr bwMode="auto">
          <a:xfrm>
            <a:off x="228600" y="6477000"/>
            <a:ext cx="5105400" cy="152400"/>
            <a:chOff x="192" y="3792"/>
            <a:chExt cx="3216" cy="96"/>
          </a:xfrm>
        </p:grpSpPr>
        <p:sp>
          <p:nvSpPr>
            <p:cNvPr id="11"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2"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grpSp>
        <p:nvGrpSpPr>
          <p:cNvPr id="15" name="Group 14"/>
          <p:cNvGrpSpPr/>
          <p:nvPr/>
        </p:nvGrpSpPr>
        <p:grpSpPr>
          <a:xfrm>
            <a:off x="7726711" y="533927"/>
            <a:ext cx="1052513" cy="928632"/>
            <a:chOff x="7543799" y="925512"/>
            <a:chExt cx="1052513" cy="928632"/>
          </a:xfrm>
        </p:grpSpPr>
        <p:sp>
          <p:nvSpPr>
            <p:cNvPr id="16"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7" name="Text Box 1030"/>
            <p:cNvSpPr txBox="1">
              <a:spLocks noChangeArrowheads="1"/>
            </p:cNvSpPr>
            <p:nvPr/>
          </p:nvSpPr>
          <p:spPr bwMode="auto">
            <a:xfrm>
              <a:off x="7620000" y="1253980"/>
              <a:ext cx="88108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a:t>
              </a:r>
            </a:p>
            <a:p>
              <a:pPr algn="ctr">
                <a:spcBef>
                  <a:spcPct val="0"/>
                </a:spcBef>
                <a:buFontTx/>
                <a:buNone/>
              </a:pPr>
              <a:endParaRPr lang="en-US" altLang="en-US" sz="1100" dirty="0">
                <a:cs typeface="Arial" panose="020B0604020202020204" pitchFamily="34" charset="0"/>
              </a:endParaRPr>
            </a:p>
          </p:txBody>
        </p:sp>
      </p:grpSp>
      <p:pic>
        <p:nvPicPr>
          <p:cNvPr id="7" name="Picture 6">
            <a:extLst>
              <a:ext uri="{FF2B5EF4-FFF2-40B4-BE49-F238E27FC236}">
                <a16:creationId xmlns:a16="http://schemas.microsoft.com/office/drawing/2014/main" id="{EFB493D1-7AA3-FB8D-9600-C4F5ED20E1C7}"/>
              </a:ext>
            </a:extLst>
          </p:cNvPr>
          <p:cNvPicPr>
            <a:picLocks noChangeAspect="1"/>
          </p:cNvPicPr>
          <p:nvPr/>
        </p:nvPicPr>
        <p:blipFill>
          <a:blip r:embed="rId4"/>
          <a:srcRect t="13004"/>
          <a:stretch/>
        </p:blipFill>
        <p:spPr>
          <a:xfrm>
            <a:off x="1" y="1609099"/>
            <a:ext cx="9141184" cy="4817042"/>
          </a:xfrm>
          <a:prstGeom prst="rect">
            <a:avLst/>
          </a:prstGeom>
        </p:spPr>
      </p:pic>
      <p:sp>
        <p:nvSpPr>
          <p:cNvPr id="2" name="Rectangle 9">
            <a:extLst>
              <a:ext uri="{FF2B5EF4-FFF2-40B4-BE49-F238E27FC236}">
                <a16:creationId xmlns:a16="http://schemas.microsoft.com/office/drawing/2014/main" id="{ADE51ED3-A298-4F81-8863-334524E570E6}"/>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extLst>
      <p:ext uri="{BB962C8B-B14F-4D97-AF65-F5344CB8AC3E}">
        <p14:creationId xmlns:p14="http://schemas.microsoft.com/office/powerpoint/2010/main" val="2677916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a"/>
          <p:cNvPicPr>
            <a:picLocks noChangeAspect="1" noChangeArrowheads="1"/>
          </p:cNvPicPr>
          <p:nvPr/>
        </p:nvPicPr>
        <p:blipFill>
          <a:blip r:embed="rId3" cstate="print"/>
          <a:srcRect/>
          <a:stretch>
            <a:fillRect/>
          </a:stretch>
        </p:blipFill>
        <p:spPr bwMode="auto">
          <a:xfrm>
            <a:off x="5257800" y="2667000"/>
            <a:ext cx="2806700" cy="2895600"/>
          </a:xfrm>
          <a:prstGeom prst="rect">
            <a:avLst/>
          </a:prstGeom>
          <a:noFill/>
          <a:ln w="9525">
            <a:noFill/>
            <a:miter lim="800000"/>
            <a:headEnd/>
            <a:tailEnd/>
          </a:ln>
        </p:spPr>
      </p:pic>
      <p:sp>
        <p:nvSpPr>
          <p:cNvPr id="1028" name="Text Box 4"/>
          <p:cNvSpPr txBox="1">
            <a:spLocks noChangeArrowheads="1"/>
          </p:cNvSpPr>
          <p:nvPr/>
        </p:nvSpPr>
        <p:spPr bwMode="auto">
          <a:xfrm>
            <a:off x="1066800" y="501650"/>
            <a:ext cx="7010400" cy="641350"/>
          </a:xfrm>
          <a:prstGeom prst="rect">
            <a:avLst/>
          </a:prstGeom>
          <a:noFill/>
          <a:ln w="9525">
            <a:noFill/>
            <a:miter lim="800000"/>
            <a:headEnd/>
            <a:tailEnd/>
          </a:ln>
        </p:spPr>
        <p:txBody>
          <a:bodyPr>
            <a:spAutoFit/>
          </a:bodyPr>
          <a:lstStyle/>
          <a:p>
            <a:pPr>
              <a:spcBef>
                <a:spcPct val="50000"/>
              </a:spcBef>
            </a:pPr>
            <a:r>
              <a:rPr lang="en-US" sz="3600" b="1" dirty="0">
                <a:solidFill>
                  <a:srgbClr val="FF0000"/>
                </a:solidFill>
              </a:rPr>
              <a:t>Active Army</a:t>
            </a:r>
          </a:p>
        </p:txBody>
      </p:sp>
      <p:graphicFrame>
        <p:nvGraphicFramePr>
          <p:cNvPr id="1026" name="Object 5"/>
          <p:cNvGraphicFramePr>
            <a:graphicFrameLocks/>
          </p:cNvGraphicFramePr>
          <p:nvPr/>
        </p:nvGraphicFramePr>
        <p:xfrm>
          <a:off x="1828800" y="2209800"/>
          <a:ext cx="2019300" cy="3352800"/>
        </p:xfrm>
        <a:graphic>
          <a:graphicData uri="http://schemas.openxmlformats.org/presentationml/2006/ole">
            <mc:AlternateContent xmlns:mc="http://schemas.openxmlformats.org/markup-compatibility/2006">
              <mc:Choice xmlns:v="urn:schemas-microsoft-com:vml" Requires="v">
                <p:oleObj name="ClipArt" r:id="rId4" imgW="1873080" imgH="3817800" progId="">
                  <p:embed/>
                </p:oleObj>
              </mc:Choice>
              <mc:Fallback>
                <p:oleObj name="ClipArt" r:id="rId4" imgW="1873080" imgH="3817800"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209800"/>
                        <a:ext cx="20193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7"/>
          <p:cNvSpPr txBox="1">
            <a:spLocks noChangeArrowheads="1"/>
          </p:cNvSpPr>
          <p:nvPr/>
        </p:nvSpPr>
        <p:spPr bwMode="auto">
          <a:xfrm>
            <a:off x="1600200" y="5638800"/>
            <a:ext cx="3352800" cy="519113"/>
          </a:xfrm>
          <a:prstGeom prst="rect">
            <a:avLst/>
          </a:prstGeom>
          <a:noFill/>
          <a:ln w="9525">
            <a:noFill/>
            <a:miter lim="800000"/>
            <a:headEnd/>
            <a:tailEnd/>
          </a:ln>
        </p:spPr>
        <p:txBody>
          <a:bodyPr>
            <a:spAutoFit/>
          </a:bodyPr>
          <a:lstStyle/>
          <a:p>
            <a:pPr algn="l">
              <a:spcBef>
                <a:spcPct val="50000"/>
              </a:spcBef>
            </a:pPr>
            <a:r>
              <a:rPr lang="en-US" b="1">
                <a:latin typeface="Times New Roman" pitchFamily="18" charset="0"/>
              </a:rPr>
              <a:t>     </a:t>
            </a:r>
            <a:r>
              <a:rPr lang="en-US" b="1">
                <a:solidFill>
                  <a:srgbClr val="FF0000"/>
                </a:solidFill>
              </a:rPr>
              <a:t>COMPO 1</a:t>
            </a:r>
          </a:p>
        </p:txBody>
      </p:sp>
      <p:sp>
        <p:nvSpPr>
          <p:cNvPr id="1030"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A74FA5FA-223D-4C02-83F8-F87054F5DE18}" type="slidenum">
              <a:rPr lang="en-US" sz="1400" b="1" i="1" smtClean="0"/>
              <a:pPr/>
              <a:t>14</a:t>
            </a:fld>
            <a:endParaRPr lang="en-US" sz="1400" b="1" i="1"/>
          </a:p>
        </p:txBody>
      </p:sp>
      <p:pic>
        <p:nvPicPr>
          <p:cNvPr id="1031" name="Picture 5" descr="tigucrestlarg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1032" name="Group 6"/>
          <p:cNvGrpSpPr>
            <a:grpSpLocks/>
          </p:cNvGrpSpPr>
          <p:nvPr/>
        </p:nvGrpSpPr>
        <p:grpSpPr bwMode="auto">
          <a:xfrm>
            <a:off x="228600" y="6477000"/>
            <a:ext cx="5105400" cy="152400"/>
            <a:chOff x="192" y="3792"/>
            <a:chExt cx="3216" cy="96"/>
          </a:xfrm>
        </p:grpSpPr>
        <p:sp>
          <p:nvSpPr>
            <p:cNvPr id="10"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1"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20164D7D-CB0C-514E-F183-3F635B3ED515}"/>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990600" y="152400"/>
            <a:ext cx="7162800" cy="1190625"/>
          </a:xfrm>
          <a:prstGeom prst="rect">
            <a:avLst/>
          </a:prstGeom>
          <a:noFill/>
          <a:ln w="9525">
            <a:noFill/>
            <a:miter lim="800000"/>
            <a:headEnd/>
            <a:tailEnd/>
          </a:ln>
        </p:spPr>
        <p:txBody>
          <a:bodyPr>
            <a:spAutoFit/>
          </a:bodyPr>
          <a:lstStyle/>
          <a:p>
            <a:r>
              <a:rPr lang="en-US" sz="3600" b="1" dirty="0">
                <a:solidFill>
                  <a:srgbClr val="FF0000"/>
                </a:solidFill>
              </a:rPr>
              <a:t>Legal Basis for</a:t>
            </a:r>
          </a:p>
          <a:p>
            <a:r>
              <a:rPr lang="en-US" sz="3600" b="1" dirty="0">
                <a:solidFill>
                  <a:srgbClr val="FF0000"/>
                </a:solidFill>
              </a:rPr>
              <a:t>Active Component</a:t>
            </a:r>
          </a:p>
        </p:txBody>
      </p:sp>
      <p:sp>
        <p:nvSpPr>
          <p:cNvPr id="43011" name="Text Box 4"/>
          <p:cNvSpPr txBox="1">
            <a:spLocks noChangeArrowheads="1"/>
          </p:cNvSpPr>
          <p:nvPr/>
        </p:nvSpPr>
        <p:spPr bwMode="auto">
          <a:xfrm>
            <a:off x="533400" y="2209800"/>
            <a:ext cx="7543800" cy="2868613"/>
          </a:xfrm>
          <a:prstGeom prst="rect">
            <a:avLst/>
          </a:prstGeom>
          <a:noFill/>
          <a:ln w="9525">
            <a:noFill/>
            <a:miter lim="800000"/>
            <a:headEnd/>
            <a:tailEnd/>
          </a:ln>
        </p:spPr>
        <p:txBody>
          <a:bodyPr>
            <a:spAutoFit/>
          </a:bodyPr>
          <a:lstStyle/>
          <a:p>
            <a:pPr algn="l">
              <a:spcBef>
                <a:spcPct val="50000"/>
              </a:spcBef>
            </a:pPr>
            <a:r>
              <a:rPr lang="en-US" b="1" u="sng"/>
              <a:t>Title 10, United States Code, Section 3075</a:t>
            </a:r>
          </a:p>
          <a:p>
            <a:pPr algn="l">
              <a:spcBef>
                <a:spcPct val="50000"/>
              </a:spcBef>
            </a:pPr>
            <a:r>
              <a:rPr lang="en-US" b="1"/>
              <a:t>“The regular Army is the component of the Army that consists of persons whose continuous service on active duty in both peace and war is contemplated by law, and of retired members of the Regular Army.”</a:t>
            </a:r>
          </a:p>
        </p:txBody>
      </p:sp>
      <p:pic>
        <p:nvPicPr>
          <p:cNvPr id="43012" name="Picture 5" descr="BS01009_"/>
          <p:cNvPicPr>
            <a:picLocks noChangeAspect="1" noChangeArrowheads="1"/>
          </p:cNvPicPr>
          <p:nvPr/>
        </p:nvPicPr>
        <p:blipFill>
          <a:blip r:embed="rId3" cstate="print"/>
          <a:srcRect/>
          <a:stretch>
            <a:fillRect/>
          </a:stretch>
        </p:blipFill>
        <p:spPr bwMode="auto">
          <a:xfrm>
            <a:off x="7086600" y="5105400"/>
            <a:ext cx="1600200" cy="1182688"/>
          </a:xfrm>
          <a:prstGeom prst="rect">
            <a:avLst/>
          </a:prstGeom>
          <a:noFill/>
          <a:ln w="9525">
            <a:noFill/>
            <a:miter lim="800000"/>
            <a:headEnd/>
            <a:tailEnd/>
          </a:ln>
        </p:spPr>
      </p:pic>
      <p:sp>
        <p:nvSpPr>
          <p:cNvPr id="43013"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80F14368-629B-4971-B0FC-5247FAA85580}" type="slidenum">
              <a:rPr lang="en-US" sz="1400" b="1" i="1" smtClean="0"/>
              <a:pPr/>
              <a:t>15</a:t>
            </a:fld>
            <a:endParaRPr lang="en-US" sz="1400" b="1" i="1"/>
          </a:p>
        </p:txBody>
      </p:sp>
      <p:pic>
        <p:nvPicPr>
          <p:cNvPr id="43014"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3015"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B294ED41-3D69-89C8-F648-9AB0BCDAF095}"/>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990600" y="152400"/>
            <a:ext cx="7162800" cy="1200329"/>
          </a:xfrm>
          <a:prstGeom prst="rect">
            <a:avLst/>
          </a:prstGeom>
          <a:noFill/>
          <a:ln w="9525">
            <a:noFill/>
            <a:miter lim="800000"/>
            <a:headEnd/>
            <a:tailEnd/>
          </a:ln>
        </p:spPr>
        <p:txBody>
          <a:bodyPr>
            <a:spAutoFit/>
          </a:bodyPr>
          <a:lstStyle/>
          <a:p>
            <a:r>
              <a:rPr lang="en-US" sz="3600" b="1" dirty="0">
                <a:solidFill>
                  <a:srgbClr val="FF0000"/>
                </a:solidFill>
              </a:rPr>
              <a:t>Active Component - </a:t>
            </a:r>
          </a:p>
          <a:p>
            <a:r>
              <a:rPr lang="en-US" sz="3600" b="1" dirty="0">
                <a:solidFill>
                  <a:srgbClr val="FF0000"/>
                </a:solidFill>
              </a:rPr>
              <a:t>Mission</a:t>
            </a:r>
          </a:p>
        </p:txBody>
      </p:sp>
      <p:sp>
        <p:nvSpPr>
          <p:cNvPr id="43011" name="Text Box 4"/>
          <p:cNvSpPr txBox="1">
            <a:spLocks noChangeArrowheads="1"/>
          </p:cNvSpPr>
          <p:nvPr/>
        </p:nvSpPr>
        <p:spPr bwMode="auto">
          <a:xfrm>
            <a:off x="533400" y="2209800"/>
            <a:ext cx="8229600" cy="2246769"/>
          </a:xfrm>
          <a:prstGeom prst="rect">
            <a:avLst/>
          </a:prstGeom>
          <a:noFill/>
          <a:ln w="9525">
            <a:noFill/>
            <a:miter lim="800000"/>
            <a:headEnd/>
            <a:tailEnd/>
          </a:ln>
        </p:spPr>
        <p:txBody>
          <a:bodyPr wrap="square">
            <a:spAutoFit/>
          </a:bodyPr>
          <a:lstStyle/>
          <a:p>
            <a:pPr algn="l"/>
            <a:r>
              <a:rPr lang="en-US" b="1" dirty="0"/>
              <a:t>The U.S. Army’s mission is to deploy, fight and win our Nation’s wars by providing ready, prompt, and sustained land dominance by Army forces across the full spectrum of conflict as part of the Joint Force.</a:t>
            </a:r>
          </a:p>
        </p:txBody>
      </p:sp>
      <p:sp>
        <p:nvSpPr>
          <p:cNvPr id="43013"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80F14368-629B-4971-B0FC-5247FAA85580}" type="slidenum">
              <a:rPr lang="en-US" sz="1400" b="1" i="1" smtClean="0"/>
              <a:pPr/>
              <a:t>16</a:t>
            </a:fld>
            <a:endParaRPr lang="en-US" sz="1400" b="1" i="1"/>
          </a:p>
        </p:txBody>
      </p:sp>
      <p:pic>
        <p:nvPicPr>
          <p:cNvPr id="43014"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3015"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TextBox 1"/>
          <p:cNvSpPr txBox="1"/>
          <p:nvPr/>
        </p:nvSpPr>
        <p:spPr>
          <a:xfrm>
            <a:off x="6807601" y="6019800"/>
            <a:ext cx="1427956" cy="276999"/>
          </a:xfrm>
          <a:prstGeom prst="rect">
            <a:avLst/>
          </a:prstGeom>
          <a:noFill/>
        </p:spPr>
        <p:txBody>
          <a:bodyPr wrap="none" rtlCol="0">
            <a:spAutoFit/>
          </a:bodyPr>
          <a:lstStyle/>
          <a:p>
            <a:r>
              <a:rPr lang="en-US" sz="1200" dirty="0"/>
              <a:t>www.goarmy.com/</a:t>
            </a:r>
          </a:p>
        </p:txBody>
      </p:sp>
      <p:sp>
        <p:nvSpPr>
          <p:cNvPr id="3" name="Rectangle 9">
            <a:extLst>
              <a:ext uri="{FF2B5EF4-FFF2-40B4-BE49-F238E27FC236}">
                <a16:creationId xmlns:a16="http://schemas.microsoft.com/office/drawing/2014/main" id="{4F9B2D2D-1062-6B03-5C4B-3C3FDD6C0350}"/>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extLst>
      <p:ext uri="{BB962C8B-B14F-4D97-AF65-F5344CB8AC3E}">
        <p14:creationId xmlns:p14="http://schemas.microsoft.com/office/powerpoint/2010/main" val="398068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184945" y="180975"/>
            <a:ext cx="6781800" cy="1190625"/>
          </a:xfrm>
          <a:prstGeom prst="rect">
            <a:avLst/>
          </a:prstGeom>
          <a:noFill/>
          <a:ln w="9525">
            <a:noFill/>
            <a:miter lim="800000"/>
            <a:headEnd/>
            <a:tailEnd/>
          </a:ln>
        </p:spPr>
        <p:txBody>
          <a:bodyPr>
            <a:spAutoFit/>
          </a:bodyPr>
          <a:lstStyle/>
          <a:p>
            <a:r>
              <a:rPr lang="en-US" sz="3600" b="1" dirty="0">
                <a:solidFill>
                  <a:srgbClr val="008000"/>
                </a:solidFill>
              </a:rPr>
              <a:t>United States</a:t>
            </a:r>
          </a:p>
          <a:p>
            <a:r>
              <a:rPr lang="en-US" sz="3600" b="1" dirty="0">
                <a:solidFill>
                  <a:srgbClr val="008000"/>
                </a:solidFill>
              </a:rPr>
              <a:t>Army National Guard</a:t>
            </a:r>
          </a:p>
        </p:txBody>
      </p:sp>
      <p:graphicFrame>
        <p:nvGraphicFramePr>
          <p:cNvPr id="2050" name="Object 205"/>
          <p:cNvGraphicFramePr>
            <a:graphicFrameLocks/>
          </p:cNvGraphicFramePr>
          <p:nvPr/>
        </p:nvGraphicFramePr>
        <p:xfrm>
          <a:off x="1800225" y="2209800"/>
          <a:ext cx="2085975" cy="3505200"/>
        </p:xfrm>
        <a:graphic>
          <a:graphicData uri="http://schemas.openxmlformats.org/presentationml/2006/ole">
            <mc:AlternateContent xmlns:mc="http://schemas.openxmlformats.org/markup-compatibility/2006">
              <mc:Choice xmlns:v="urn:schemas-microsoft-com:vml" Requires="v">
                <p:oleObj name="ClipArt" r:id="rId3" imgW="2171520" imgH="4282920" progId="">
                  <p:embed/>
                </p:oleObj>
              </mc:Choice>
              <mc:Fallback>
                <p:oleObj name="ClipArt" r:id="rId3" imgW="2171520" imgH="4282920" progId="">
                  <p:embed/>
                  <p:pic>
                    <p:nvPicPr>
                      <p:cNvPr id="0" name="Object 20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25" y="2209800"/>
                        <a:ext cx="20859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Text Box 206"/>
          <p:cNvSpPr txBox="1">
            <a:spLocks noChangeArrowheads="1"/>
          </p:cNvSpPr>
          <p:nvPr/>
        </p:nvSpPr>
        <p:spPr bwMode="auto">
          <a:xfrm>
            <a:off x="1676400" y="5791200"/>
            <a:ext cx="2590800" cy="519113"/>
          </a:xfrm>
          <a:prstGeom prst="rect">
            <a:avLst/>
          </a:prstGeom>
          <a:noFill/>
          <a:ln w="9525">
            <a:noFill/>
            <a:miter lim="800000"/>
            <a:headEnd/>
            <a:tailEnd/>
          </a:ln>
        </p:spPr>
        <p:txBody>
          <a:bodyPr>
            <a:spAutoFit/>
          </a:bodyPr>
          <a:lstStyle/>
          <a:p>
            <a:pPr algn="l">
              <a:spcBef>
                <a:spcPct val="50000"/>
              </a:spcBef>
            </a:pPr>
            <a:r>
              <a:rPr lang="en-US" b="1">
                <a:latin typeface="Times New Roman" pitchFamily="18" charset="0"/>
              </a:rPr>
              <a:t>   </a:t>
            </a:r>
            <a:r>
              <a:rPr lang="en-US" b="1">
                <a:solidFill>
                  <a:srgbClr val="008000"/>
                </a:solidFill>
              </a:rPr>
              <a:t>COMPO 2</a:t>
            </a:r>
          </a:p>
        </p:txBody>
      </p:sp>
      <p:pic>
        <p:nvPicPr>
          <p:cNvPr id="2053" name="Picture 1" descr="C:\Users\karen.griffith\Desktop\ARNG-Clr-51109-sm.gif"/>
          <p:cNvPicPr>
            <a:picLocks noChangeAspect="1" noChangeArrowheads="1"/>
          </p:cNvPicPr>
          <p:nvPr/>
        </p:nvPicPr>
        <p:blipFill>
          <a:blip r:embed="rId5" cstate="print"/>
          <a:srcRect/>
          <a:stretch>
            <a:fillRect/>
          </a:stretch>
        </p:blipFill>
        <p:spPr bwMode="auto">
          <a:xfrm>
            <a:off x="5334000" y="2552700"/>
            <a:ext cx="2667000" cy="2667000"/>
          </a:xfrm>
          <a:prstGeom prst="rect">
            <a:avLst/>
          </a:prstGeom>
          <a:noFill/>
          <a:ln w="9525">
            <a:noFill/>
            <a:miter lim="800000"/>
            <a:headEnd/>
            <a:tailEnd/>
          </a:ln>
        </p:spPr>
      </p:pic>
      <p:sp>
        <p:nvSpPr>
          <p:cNvPr id="2054"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4CCF8961-40D7-44B3-B4AA-F2324E9B4124}" type="slidenum">
              <a:rPr lang="en-US" sz="1400" b="1" i="1" smtClean="0"/>
              <a:pPr/>
              <a:t>17</a:t>
            </a:fld>
            <a:endParaRPr lang="en-US" sz="1400" b="1" i="1"/>
          </a:p>
        </p:txBody>
      </p:sp>
      <p:pic>
        <p:nvPicPr>
          <p:cNvPr id="2055" name="Picture 5" descr="tigucrestlarg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2056" name="Group 6"/>
          <p:cNvGrpSpPr>
            <a:grpSpLocks/>
          </p:cNvGrpSpPr>
          <p:nvPr/>
        </p:nvGrpSpPr>
        <p:grpSpPr bwMode="auto">
          <a:xfrm>
            <a:off x="228600" y="6477000"/>
            <a:ext cx="5105400" cy="152400"/>
            <a:chOff x="192" y="3792"/>
            <a:chExt cx="3216" cy="96"/>
          </a:xfrm>
        </p:grpSpPr>
        <p:sp>
          <p:nvSpPr>
            <p:cNvPr id="11"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2"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F727EBB9-4B4C-C84D-F3D2-42A64C117920}"/>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1439411" y="152400"/>
            <a:ext cx="6248400" cy="1190625"/>
          </a:xfrm>
          <a:prstGeom prst="rect">
            <a:avLst/>
          </a:prstGeom>
          <a:noFill/>
          <a:ln w="9525">
            <a:noFill/>
            <a:miter lim="800000"/>
            <a:headEnd/>
            <a:tailEnd/>
          </a:ln>
        </p:spPr>
        <p:txBody>
          <a:bodyPr>
            <a:spAutoFit/>
          </a:bodyPr>
          <a:lstStyle/>
          <a:p>
            <a:r>
              <a:rPr lang="en-US" sz="3600" b="1" dirty="0">
                <a:solidFill>
                  <a:srgbClr val="008000"/>
                </a:solidFill>
              </a:rPr>
              <a:t>Legal Basis for</a:t>
            </a:r>
          </a:p>
          <a:p>
            <a:r>
              <a:rPr lang="en-US" sz="3600" b="1" dirty="0">
                <a:solidFill>
                  <a:srgbClr val="008000"/>
                </a:solidFill>
              </a:rPr>
              <a:t> Army National Guard</a:t>
            </a:r>
          </a:p>
        </p:txBody>
      </p:sp>
      <p:sp>
        <p:nvSpPr>
          <p:cNvPr id="45059" name="Text Box 4"/>
          <p:cNvSpPr txBox="1">
            <a:spLocks noChangeArrowheads="1"/>
          </p:cNvSpPr>
          <p:nvPr/>
        </p:nvSpPr>
        <p:spPr bwMode="auto">
          <a:xfrm>
            <a:off x="381000" y="2133600"/>
            <a:ext cx="8610600" cy="3295650"/>
          </a:xfrm>
          <a:prstGeom prst="rect">
            <a:avLst/>
          </a:prstGeom>
          <a:noFill/>
          <a:ln w="9525">
            <a:noFill/>
            <a:miter lim="800000"/>
            <a:headEnd/>
            <a:tailEnd/>
          </a:ln>
        </p:spPr>
        <p:txBody>
          <a:bodyPr>
            <a:spAutoFit/>
          </a:bodyPr>
          <a:lstStyle/>
          <a:p>
            <a:pPr algn="l">
              <a:spcBef>
                <a:spcPct val="50000"/>
              </a:spcBef>
            </a:pPr>
            <a:r>
              <a:rPr lang="en-US" b="1" u="sng"/>
              <a:t>Title 32, United States Code, Section 10107</a:t>
            </a:r>
          </a:p>
          <a:p>
            <a:pPr algn="l">
              <a:spcBef>
                <a:spcPct val="50000"/>
              </a:spcBef>
            </a:pPr>
            <a:r>
              <a:rPr lang="en-US" b="1"/>
              <a:t>“In accordance with the traditional military policy of the United States, it is essential that the strength and organization of the Army National Guard and the Air National Guard as an integral part of the first line defenses of the United States be maintained and assured at all times.”</a:t>
            </a:r>
          </a:p>
        </p:txBody>
      </p:sp>
      <p:pic>
        <p:nvPicPr>
          <p:cNvPr id="45060" name="Picture 5" descr="BS01009_"/>
          <p:cNvPicPr>
            <a:picLocks noChangeAspect="1" noChangeArrowheads="1"/>
          </p:cNvPicPr>
          <p:nvPr/>
        </p:nvPicPr>
        <p:blipFill>
          <a:blip r:embed="rId3" cstate="print"/>
          <a:srcRect/>
          <a:stretch>
            <a:fillRect/>
          </a:stretch>
        </p:blipFill>
        <p:spPr bwMode="auto">
          <a:xfrm>
            <a:off x="7239000" y="5165725"/>
            <a:ext cx="1676400" cy="1238250"/>
          </a:xfrm>
          <a:prstGeom prst="rect">
            <a:avLst/>
          </a:prstGeom>
          <a:noFill/>
          <a:ln w="9525">
            <a:noFill/>
            <a:miter lim="800000"/>
            <a:headEnd/>
            <a:tailEnd/>
          </a:ln>
        </p:spPr>
      </p:pic>
      <p:sp>
        <p:nvSpPr>
          <p:cNvPr id="45061"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9D77330E-77F0-4824-B031-AD6A8B07E3C1}" type="slidenum">
              <a:rPr lang="en-US" sz="1400" b="1" i="1" smtClean="0"/>
              <a:pPr/>
              <a:t>18</a:t>
            </a:fld>
            <a:endParaRPr lang="en-US" sz="1400" b="1" i="1"/>
          </a:p>
        </p:txBody>
      </p:sp>
      <p:pic>
        <p:nvPicPr>
          <p:cNvPr id="45062"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5063"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AD16BC69-A392-AAB2-9A7A-DF7C620CA35A}"/>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1439411" y="152400"/>
            <a:ext cx="6248400" cy="1200329"/>
          </a:xfrm>
          <a:prstGeom prst="rect">
            <a:avLst/>
          </a:prstGeom>
          <a:noFill/>
          <a:ln w="9525">
            <a:noFill/>
            <a:miter lim="800000"/>
            <a:headEnd/>
            <a:tailEnd/>
          </a:ln>
        </p:spPr>
        <p:txBody>
          <a:bodyPr>
            <a:spAutoFit/>
          </a:bodyPr>
          <a:lstStyle/>
          <a:p>
            <a:r>
              <a:rPr lang="en-US" sz="3600" b="1" dirty="0">
                <a:solidFill>
                  <a:srgbClr val="008000"/>
                </a:solidFill>
              </a:rPr>
              <a:t>Army National Guard - Mission </a:t>
            </a:r>
          </a:p>
        </p:txBody>
      </p:sp>
      <p:sp>
        <p:nvSpPr>
          <p:cNvPr id="45059" name="Text Box 4"/>
          <p:cNvSpPr txBox="1">
            <a:spLocks noChangeArrowheads="1"/>
          </p:cNvSpPr>
          <p:nvPr/>
        </p:nvSpPr>
        <p:spPr bwMode="auto">
          <a:xfrm>
            <a:off x="381000" y="2133600"/>
            <a:ext cx="8610600" cy="2677656"/>
          </a:xfrm>
          <a:prstGeom prst="rect">
            <a:avLst/>
          </a:prstGeom>
          <a:noFill/>
          <a:ln w="9525">
            <a:noFill/>
            <a:miter lim="800000"/>
            <a:headEnd/>
            <a:tailEnd/>
          </a:ln>
        </p:spPr>
        <p:txBody>
          <a:bodyPr>
            <a:spAutoFit/>
          </a:bodyPr>
          <a:lstStyle/>
          <a:p>
            <a:r>
              <a:rPr lang="en-US" b="1" dirty="0"/>
              <a:t>To serve as the primary combat reserve, seamlessly providing enduring, rotational, surge, and follow-on forces with trained, ready, and interoperable units to fight and win the nation’s wars, defend the homeland, and support our communities in times of crisis.</a:t>
            </a:r>
          </a:p>
        </p:txBody>
      </p:sp>
      <p:sp>
        <p:nvSpPr>
          <p:cNvPr id="45061"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9D77330E-77F0-4824-B031-AD6A8B07E3C1}" type="slidenum">
              <a:rPr lang="en-US" sz="1400" b="1" i="1" smtClean="0"/>
              <a:pPr/>
              <a:t>19</a:t>
            </a:fld>
            <a:endParaRPr lang="en-US" sz="1400" b="1" i="1"/>
          </a:p>
        </p:txBody>
      </p:sp>
      <p:pic>
        <p:nvPicPr>
          <p:cNvPr id="45062"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5063"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TextBox 1"/>
          <p:cNvSpPr txBox="1"/>
          <p:nvPr/>
        </p:nvSpPr>
        <p:spPr>
          <a:xfrm>
            <a:off x="3785470" y="6093023"/>
            <a:ext cx="5129930" cy="307777"/>
          </a:xfrm>
          <a:prstGeom prst="rect">
            <a:avLst/>
          </a:prstGeom>
          <a:noFill/>
        </p:spPr>
        <p:txBody>
          <a:bodyPr wrap="none" rtlCol="0">
            <a:spAutoFit/>
          </a:bodyPr>
          <a:lstStyle/>
          <a:p>
            <a:r>
              <a:rPr lang="en-US" sz="1400" dirty="0"/>
              <a:t>Army National Guard 2014-2020 Strategic Planning Guidance </a:t>
            </a:r>
          </a:p>
        </p:txBody>
      </p:sp>
      <p:sp>
        <p:nvSpPr>
          <p:cNvPr id="3" name="Rectangle 9">
            <a:extLst>
              <a:ext uri="{FF2B5EF4-FFF2-40B4-BE49-F238E27FC236}">
                <a16:creationId xmlns:a16="http://schemas.microsoft.com/office/drawing/2014/main" id="{DF2CDDC9-3C52-43D0-3C02-C52CC3FE6CE2}"/>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extLst>
      <p:ext uri="{BB962C8B-B14F-4D97-AF65-F5344CB8AC3E}">
        <p14:creationId xmlns:p14="http://schemas.microsoft.com/office/powerpoint/2010/main" val="164889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228600"/>
            <a:ext cx="7086600" cy="1143000"/>
          </a:xfrm>
        </p:spPr>
        <p:txBody>
          <a:bodyPr/>
          <a:lstStyle/>
          <a:p>
            <a:pPr eaLnBrk="1" hangingPunct="1"/>
            <a:r>
              <a:rPr lang="en-US" sz="3600" dirty="0">
                <a:solidFill>
                  <a:schemeClr val="tx1"/>
                </a:solidFill>
              </a:rPr>
              <a:t>Why Cover the Components? We are One Army</a:t>
            </a:r>
          </a:p>
        </p:txBody>
      </p:sp>
      <p:sp>
        <p:nvSpPr>
          <p:cNvPr id="300035" name="Rectangle 3"/>
          <p:cNvSpPr>
            <a:spLocks noGrp="1" noChangeArrowheads="1"/>
          </p:cNvSpPr>
          <p:nvPr>
            <p:ph type="body" idx="1"/>
          </p:nvPr>
        </p:nvSpPr>
        <p:spPr>
          <a:xfrm>
            <a:off x="76200" y="1981200"/>
            <a:ext cx="8839200" cy="4495800"/>
          </a:xfrm>
        </p:spPr>
        <p:txBody>
          <a:bodyPr/>
          <a:lstStyle/>
          <a:p>
            <a:pPr eaLnBrk="1" hangingPunct="1">
              <a:buFontTx/>
              <a:buNone/>
            </a:pPr>
            <a:r>
              <a:rPr lang="en-US" sz="2800"/>
              <a:t>   To provide all prospective                                   Inspector General students                                     </a:t>
            </a:r>
            <a:r>
              <a:rPr lang="en-US" sz="2800">
                <a:solidFill>
                  <a:srgbClr val="0000FF"/>
                </a:solidFill>
              </a:rPr>
              <a:t>-- Active Component,                                      National Guard, and U.S.                                   Army Reserve Soldiers;                                 members of other Armed                               Services; and Department of the Army Civilians (DAC) --</a:t>
            </a:r>
            <a:r>
              <a:rPr lang="en-US" sz="2800"/>
              <a:t> with a fundamental understanding of the uniqueness of the various Army Components within the context of the Army IG system. </a:t>
            </a:r>
          </a:p>
        </p:txBody>
      </p:sp>
      <p:pic>
        <p:nvPicPr>
          <p:cNvPr id="33796" name="Picture 4" descr="http://www3.images.coolspotters.com/photos/26540/DFE251b2A98716ae__profile.jpg"/>
          <p:cNvPicPr>
            <a:picLocks noChangeAspect="1" noChangeArrowheads="1"/>
          </p:cNvPicPr>
          <p:nvPr/>
        </p:nvPicPr>
        <p:blipFill>
          <a:blip r:embed="rId3" cstate="print"/>
          <a:srcRect/>
          <a:stretch>
            <a:fillRect/>
          </a:stretch>
        </p:blipFill>
        <p:spPr bwMode="auto">
          <a:xfrm>
            <a:off x="5334000" y="1371600"/>
            <a:ext cx="3124200" cy="3124200"/>
          </a:xfrm>
          <a:prstGeom prst="rect">
            <a:avLst/>
          </a:prstGeom>
          <a:noFill/>
          <a:ln w="9525">
            <a:noFill/>
            <a:miter lim="800000"/>
            <a:headEnd/>
            <a:tailEnd/>
          </a:ln>
        </p:spPr>
      </p:pic>
      <p:sp>
        <p:nvSpPr>
          <p:cNvPr id="33797"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D5FEBD07-F90D-4AE5-8248-083D9DB2F1A1}" type="slidenum">
              <a:rPr lang="en-US" sz="1400" b="1" i="1" smtClean="0"/>
              <a:pPr/>
              <a:t>2</a:t>
            </a:fld>
            <a:endParaRPr lang="en-US" sz="1400" b="1" i="1"/>
          </a:p>
        </p:txBody>
      </p:sp>
      <p:pic>
        <p:nvPicPr>
          <p:cNvPr id="33798"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3799" name="Group 6"/>
          <p:cNvGrpSpPr>
            <a:grpSpLocks/>
          </p:cNvGrpSpPr>
          <p:nvPr/>
        </p:nvGrpSpPr>
        <p:grpSpPr bwMode="auto">
          <a:xfrm>
            <a:off x="228600" y="6477000"/>
            <a:ext cx="5105400" cy="152400"/>
            <a:chOff x="192" y="3792"/>
            <a:chExt cx="3216" cy="96"/>
          </a:xfrm>
        </p:grpSpPr>
        <p:sp>
          <p:nvSpPr>
            <p:cNvPr id="15"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6"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50BD2EE3-ECF4-02E2-7FD0-EF28502C5B03}"/>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762000" y="228600"/>
            <a:ext cx="7620000" cy="1200150"/>
          </a:xfrm>
          <a:prstGeom prst="rect">
            <a:avLst/>
          </a:prstGeom>
          <a:noFill/>
          <a:ln w="9525">
            <a:noFill/>
            <a:miter lim="800000"/>
            <a:headEnd/>
            <a:tailEnd/>
          </a:ln>
        </p:spPr>
        <p:txBody>
          <a:bodyPr>
            <a:spAutoFit/>
          </a:bodyPr>
          <a:lstStyle/>
          <a:p>
            <a:r>
              <a:rPr lang="en-US" sz="3600" b="1" dirty="0">
                <a:solidFill>
                  <a:srgbClr val="008000"/>
                </a:solidFill>
              </a:rPr>
              <a:t>Dual Missions for </a:t>
            </a:r>
          </a:p>
          <a:p>
            <a:r>
              <a:rPr lang="en-US" sz="3600" b="1" dirty="0">
                <a:solidFill>
                  <a:srgbClr val="008000"/>
                </a:solidFill>
              </a:rPr>
              <a:t>National Guard</a:t>
            </a:r>
          </a:p>
        </p:txBody>
      </p:sp>
      <p:sp>
        <p:nvSpPr>
          <p:cNvPr id="46083" name="Text Box 4"/>
          <p:cNvSpPr txBox="1">
            <a:spLocks noChangeArrowheads="1"/>
          </p:cNvSpPr>
          <p:nvPr/>
        </p:nvSpPr>
        <p:spPr bwMode="auto">
          <a:xfrm>
            <a:off x="228600" y="2133600"/>
            <a:ext cx="8458200" cy="3722688"/>
          </a:xfrm>
          <a:prstGeom prst="rect">
            <a:avLst/>
          </a:prstGeom>
          <a:noFill/>
          <a:ln w="9525">
            <a:noFill/>
            <a:miter lim="800000"/>
            <a:headEnd/>
            <a:tailEnd/>
          </a:ln>
        </p:spPr>
        <p:txBody>
          <a:bodyPr>
            <a:spAutoFit/>
          </a:bodyPr>
          <a:lstStyle/>
          <a:p>
            <a:pPr algn="l">
              <a:spcBef>
                <a:spcPct val="50000"/>
              </a:spcBef>
              <a:buFontTx/>
              <a:buChar char="•"/>
            </a:pPr>
            <a:r>
              <a:rPr lang="en-US" b="1">
                <a:solidFill>
                  <a:srgbClr val="FF0000"/>
                </a:solidFill>
                <a:latin typeface="Times New Roman" pitchFamily="18" charset="0"/>
              </a:rPr>
              <a:t>   </a:t>
            </a:r>
            <a:r>
              <a:rPr lang="en-US" b="1" u="sng">
                <a:solidFill>
                  <a:srgbClr val="FF0000"/>
                </a:solidFill>
              </a:rPr>
              <a:t>Federal:</a:t>
            </a:r>
            <a:r>
              <a:rPr lang="en-US"/>
              <a:t>  </a:t>
            </a:r>
            <a:r>
              <a:rPr lang="en-US" b="1"/>
              <a:t>To maintain combat-ready units and trained personnel available to mobilize and deploy in support of the National Military Strategy.</a:t>
            </a:r>
          </a:p>
          <a:p>
            <a:pPr algn="l">
              <a:spcBef>
                <a:spcPct val="50000"/>
              </a:spcBef>
              <a:buClr>
                <a:srgbClr val="008000"/>
              </a:buClr>
              <a:buFontTx/>
              <a:buChar char="•"/>
            </a:pPr>
            <a:r>
              <a:rPr lang="en-US" b="1">
                <a:solidFill>
                  <a:srgbClr val="FF0000"/>
                </a:solidFill>
              </a:rPr>
              <a:t>   </a:t>
            </a:r>
            <a:r>
              <a:rPr lang="en-US" b="1" u="sng">
                <a:solidFill>
                  <a:srgbClr val="008000"/>
                </a:solidFill>
              </a:rPr>
              <a:t>State:</a:t>
            </a:r>
            <a:r>
              <a:rPr lang="en-US"/>
              <a:t>  </a:t>
            </a:r>
            <a:r>
              <a:rPr lang="en-US" b="1"/>
              <a:t>To function efficiently for the protection of life and property and to preserve peace, order, and public safety under State authorities.</a:t>
            </a:r>
          </a:p>
        </p:txBody>
      </p:sp>
      <p:sp>
        <p:nvSpPr>
          <p:cNvPr id="46084"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B02A239B-4E21-4744-9B66-2CA252344B2D}" type="slidenum">
              <a:rPr lang="en-US" sz="1400" b="1" i="1" smtClean="0"/>
              <a:pPr/>
              <a:t>20</a:t>
            </a:fld>
            <a:endParaRPr lang="en-US" sz="1400" b="1" i="1"/>
          </a:p>
        </p:txBody>
      </p:sp>
      <p:pic>
        <p:nvPicPr>
          <p:cNvPr id="46085"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6086" name="Group 6"/>
          <p:cNvGrpSpPr>
            <a:grpSpLocks/>
          </p:cNvGrpSpPr>
          <p:nvPr/>
        </p:nvGrpSpPr>
        <p:grpSpPr bwMode="auto">
          <a:xfrm>
            <a:off x="228600" y="6477000"/>
            <a:ext cx="5105400" cy="152400"/>
            <a:chOff x="192" y="3792"/>
            <a:chExt cx="3216" cy="96"/>
          </a:xfrm>
        </p:grpSpPr>
        <p:sp>
          <p:nvSpPr>
            <p:cNvPr id="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9"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FE174DC4-72B7-6202-6E4E-5C20CD83EB49}"/>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2BD489A5-AF17-007E-D2D0-04AA220DB547}"/>
              </a:ext>
            </a:extLst>
          </p:cNvPr>
          <p:cNvCxnSpPr/>
          <p:nvPr/>
        </p:nvCxnSpPr>
        <p:spPr bwMode="auto">
          <a:xfrm>
            <a:off x="880486" y="3730173"/>
            <a:ext cx="13653" cy="1989148"/>
          </a:xfrm>
          <a:prstGeom prst="line">
            <a:avLst/>
          </a:prstGeom>
          <a:ln w="25400">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6D7A5626-0736-AD6E-394A-A2093E4C8A07}"/>
              </a:ext>
            </a:extLst>
          </p:cNvPr>
          <p:cNvCxnSpPr>
            <a:cxnSpLocks/>
          </p:cNvCxnSpPr>
          <p:nvPr/>
        </p:nvCxnSpPr>
        <p:spPr bwMode="auto">
          <a:xfrm flipH="1">
            <a:off x="4831200" y="3842200"/>
            <a:ext cx="26046" cy="1930991"/>
          </a:xfrm>
          <a:prstGeom prst="line">
            <a:avLst/>
          </a:prstGeom>
          <a:ln w="25400">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9" name="Line 73"/>
          <p:cNvSpPr>
            <a:spLocks noChangeShapeType="1"/>
          </p:cNvSpPr>
          <p:nvPr/>
        </p:nvSpPr>
        <p:spPr bwMode="auto">
          <a:xfrm flipV="1">
            <a:off x="4322423" y="2570976"/>
            <a:ext cx="0" cy="515080"/>
          </a:xfrm>
          <a:prstGeom prst="line">
            <a:avLst/>
          </a:prstGeom>
          <a:noFill/>
          <a:ln w="38100">
            <a:solidFill>
              <a:schemeClr val="tx1"/>
            </a:solidFill>
            <a:round/>
            <a:headEnd/>
            <a:tailEnd/>
          </a:ln>
        </p:spPr>
        <p:txBody>
          <a:bodyPr wrap="none"/>
          <a:lstStyle/>
          <a:p>
            <a:endParaRPr lang="en-US"/>
          </a:p>
        </p:txBody>
      </p:sp>
      <p:sp>
        <p:nvSpPr>
          <p:cNvPr id="78" name="Line 75"/>
          <p:cNvSpPr>
            <a:spLocks noChangeShapeType="1"/>
          </p:cNvSpPr>
          <p:nvPr/>
        </p:nvSpPr>
        <p:spPr bwMode="auto">
          <a:xfrm flipV="1">
            <a:off x="2860337" y="2590800"/>
            <a:ext cx="1462087" cy="0"/>
          </a:xfrm>
          <a:prstGeom prst="line">
            <a:avLst/>
          </a:prstGeom>
          <a:noFill/>
          <a:ln w="38100">
            <a:solidFill>
              <a:schemeClr val="tx1"/>
            </a:solidFill>
            <a:round/>
            <a:headEnd/>
            <a:tailEnd/>
          </a:ln>
        </p:spPr>
        <p:txBody>
          <a:bodyPr wrap="none"/>
          <a:lstStyle/>
          <a:p>
            <a:endParaRPr lang="en-US"/>
          </a:p>
        </p:txBody>
      </p:sp>
      <p:cxnSp>
        <p:nvCxnSpPr>
          <p:cNvPr id="77" name="Straight Connector 76"/>
          <p:cNvCxnSpPr/>
          <p:nvPr/>
        </p:nvCxnSpPr>
        <p:spPr bwMode="auto">
          <a:xfrm flipH="1">
            <a:off x="2961840" y="1748115"/>
            <a:ext cx="341390" cy="39697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 name="Straight Connector 2"/>
          <p:cNvCxnSpPr/>
          <p:nvPr/>
        </p:nvCxnSpPr>
        <p:spPr bwMode="auto">
          <a:xfrm>
            <a:off x="2569627" y="1803568"/>
            <a:ext cx="406896" cy="32158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47107" name="Group 51"/>
          <p:cNvGrpSpPr>
            <a:grpSpLocks/>
          </p:cNvGrpSpPr>
          <p:nvPr/>
        </p:nvGrpSpPr>
        <p:grpSpPr bwMode="auto">
          <a:xfrm>
            <a:off x="143209" y="705343"/>
            <a:ext cx="8930763" cy="5442375"/>
            <a:chOff x="60838" y="740022"/>
            <a:chExt cx="8930762" cy="5442375"/>
          </a:xfrm>
        </p:grpSpPr>
        <p:sp>
          <p:nvSpPr>
            <p:cNvPr id="47117" name="Line 84"/>
            <p:cNvSpPr>
              <a:spLocks noChangeShapeType="1"/>
            </p:cNvSpPr>
            <p:nvPr/>
          </p:nvSpPr>
          <p:spPr bwMode="auto">
            <a:xfrm>
              <a:off x="7108825" y="3292428"/>
              <a:ext cx="22225" cy="365760"/>
            </a:xfrm>
            <a:prstGeom prst="line">
              <a:avLst/>
            </a:prstGeom>
            <a:noFill/>
            <a:ln w="38100">
              <a:solidFill>
                <a:schemeClr val="tx1"/>
              </a:solidFill>
              <a:round/>
              <a:headEnd/>
              <a:tailEnd/>
            </a:ln>
          </p:spPr>
          <p:txBody>
            <a:bodyPr wrap="none"/>
            <a:lstStyle/>
            <a:p>
              <a:endParaRPr lang="en-US"/>
            </a:p>
          </p:txBody>
        </p:sp>
        <p:sp>
          <p:nvSpPr>
            <p:cNvPr id="47114" name="Line 77"/>
            <p:cNvSpPr>
              <a:spLocks noChangeShapeType="1"/>
            </p:cNvSpPr>
            <p:nvPr/>
          </p:nvSpPr>
          <p:spPr bwMode="auto">
            <a:xfrm flipV="1">
              <a:off x="3343853" y="4454277"/>
              <a:ext cx="2425795" cy="2"/>
            </a:xfrm>
            <a:prstGeom prst="line">
              <a:avLst/>
            </a:prstGeom>
            <a:noFill/>
            <a:ln w="38100">
              <a:solidFill>
                <a:schemeClr val="tx1"/>
              </a:solidFill>
              <a:prstDash val="dash"/>
              <a:round/>
              <a:headEnd/>
              <a:tailEnd/>
            </a:ln>
          </p:spPr>
          <p:txBody>
            <a:bodyPr wrap="none"/>
            <a:lstStyle/>
            <a:p>
              <a:endParaRPr lang="en-US"/>
            </a:p>
          </p:txBody>
        </p:sp>
        <p:sp>
          <p:nvSpPr>
            <p:cNvPr id="47116" name="Line 85"/>
            <p:cNvSpPr>
              <a:spLocks noChangeShapeType="1"/>
            </p:cNvSpPr>
            <p:nvPr/>
          </p:nvSpPr>
          <p:spPr bwMode="auto">
            <a:xfrm>
              <a:off x="6858000" y="5257800"/>
              <a:ext cx="533400" cy="0"/>
            </a:xfrm>
            <a:prstGeom prst="line">
              <a:avLst/>
            </a:prstGeom>
            <a:noFill/>
            <a:ln w="38100">
              <a:solidFill>
                <a:schemeClr val="tx1"/>
              </a:solidFill>
              <a:round/>
              <a:headEnd/>
              <a:tailEnd/>
            </a:ln>
          </p:spPr>
          <p:txBody>
            <a:bodyPr wrap="none"/>
            <a:lstStyle/>
            <a:p>
              <a:endParaRPr lang="en-US"/>
            </a:p>
          </p:txBody>
        </p:sp>
        <p:sp>
          <p:nvSpPr>
            <p:cNvPr id="47119" name="Line 73"/>
            <p:cNvSpPr>
              <a:spLocks noChangeShapeType="1"/>
            </p:cNvSpPr>
            <p:nvPr/>
          </p:nvSpPr>
          <p:spPr bwMode="auto">
            <a:xfrm flipV="1">
              <a:off x="2891790" y="2133600"/>
              <a:ext cx="0" cy="182563"/>
            </a:xfrm>
            <a:prstGeom prst="line">
              <a:avLst/>
            </a:prstGeom>
            <a:noFill/>
            <a:ln w="38100">
              <a:solidFill>
                <a:schemeClr val="tx1"/>
              </a:solidFill>
              <a:round/>
              <a:headEnd/>
              <a:tailEnd/>
            </a:ln>
          </p:spPr>
          <p:txBody>
            <a:bodyPr wrap="none"/>
            <a:lstStyle/>
            <a:p>
              <a:endParaRPr lang="en-US"/>
            </a:p>
          </p:txBody>
        </p:sp>
        <p:sp>
          <p:nvSpPr>
            <p:cNvPr id="47120" name="Line 75"/>
            <p:cNvSpPr>
              <a:spLocks noChangeShapeType="1"/>
            </p:cNvSpPr>
            <p:nvPr/>
          </p:nvSpPr>
          <p:spPr bwMode="auto">
            <a:xfrm flipV="1">
              <a:off x="1131889" y="2612780"/>
              <a:ext cx="1462087" cy="0"/>
            </a:xfrm>
            <a:prstGeom prst="line">
              <a:avLst/>
            </a:prstGeom>
            <a:noFill/>
            <a:ln w="38100">
              <a:solidFill>
                <a:schemeClr val="tx1"/>
              </a:solidFill>
              <a:round/>
              <a:headEnd/>
              <a:tailEnd/>
            </a:ln>
          </p:spPr>
          <p:txBody>
            <a:bodyPr wrap="none"/>
            <a:lstStyle/>
            <a:p>
              <a:endParaRPr lang="en-US"/>
            </a:p>
          </p:txBody>
        </p:sp>
        <p:sp>
          <p:nvSpPr>
            <p:cNvPr id="47121" name="Text Box 36"/>
            <p:cNvSpPr txBox="1">
              <a:spLocks noChangeArrowheads="1"/>
            </p:cNvSpPr>
            <p:nvPr/>
          </p:nvSpPr>
          <p:spPr bwMode="auto">
            <a:xfrm>
              <a:off x="4581149" y="852488"/>
              <a:ext cx="1463675" cy="769937"/>
            </a:xfrm>
            <a:prstGeom prst="rect">
              <a:avLst/>
            </a:prstGeom>
            <a:noFill/>
            <a:ln w="76200">
              <a:noFill/>
              <a:miter lim="800000"/>
              <a:headEnd/>
              <a:tailEnd/>
            </a:ln>
          </p:spPr>
          <p:txBody>
            <a:bodyPr wrap="none">
              <a:spAutoFit/>
            </a:bodyPr>
            <a:lstStyle/>
            <a:p>
              <a:r>
                <a:rPr lang="en-US" b="1" dirty="0">
                  <a:solidFill>
                    <a:srgbClr val="FF0000"/>
                  </a:solidFill>
                </a:rPr>
                <a:t>Federal</a:t>
              </a:r>
            </a:p>
            <a:p>
              <a:r>
                <a:rPr lang="en-US" sz="1600" b="1" dirty="0">
                  <a:solidFill>
                    <a:srgbClr val="FF0000"/>
                  </a:solidFill>
                </a:rPr>
                <a:t>Title 10</a:t>
              </a:r>
            </a:p>
          </p:txBody>
        </p:sp>
        <p:sp>
          <p:nvSpPr>
            <p:cNvPr id="47122" name="Line 38"/>
            <p:cNvSpPr>
              <a:spLocks noChangeShapeType="1"/>
            </p:cNvSpPr>
            <p:nvPr/>
          </p:nvSpPr>
          <p:spPr bwMode="auto">
            <a:xfrm flipV="1">
              <a:off x="5251628" y="740022"/>
              <a:ext cx="1606371" cy="1720098"/>
            </a:xfrm>
            <a:prstGeom prst="line">
              <a:avLst/>
            </a:prstGeom>
            <a:noFill/>
            <a:ln w="76200">
              <a:solidFill>
                <a:schemeClr val="tx1"/>
              </a:solidFill>
              <a:round/>
              <a:headEnd/>
              <a:tailEnd/>
            </a:ln>
          </p:spPr>
          <p:txBody>
            <a:bodyPr wrap="none"/>
            <a:lstStyle/>
            <a:p>
              <a:endParaRPr lang="en-US"/>
            </a:p>
          </p:txBody>
        </p:sp>
        <p:sp>
          <p:nvSpPr>
            <p:cNvPr id="47128" name="_s1042"/>
            <p:cNvSpPr>
              <a:spLocks noChangeArrowheads="1"/>
            </p:cNvSpPr>
            <p:nvPr/>
          </p:nvSpPr>
          <p:spPr bwMode="auto">
            <a:xfrm>
              <a:off x="4040861" y="5777585"/>
              <a:ext cx="1728787" cy="404812"/>
            </a:xfrm>
            <a:prstGeom prst="roundRect">
              <a:avLst>
                <a:gd name="adj" fmla="val 16667"/>
              </a:avLst>
            </a:prstGeom>
            <a:solidFill>
              <a:srgbClr val="0070C0"/>
            </a:solidFill>
            <a:ln w="9525">
              <a:solidFill>
                <a:schemeClr val="tx1"/>
              </a:solidFill>
              <a:round/>
              <a:headEnd/>
              <a:tailEnd/>
            </a:ln>
          </p:spPr>
          <p:txBody>
            <a:bodyPr wrap="none" lIns="0" tIns="0" rIns="0" bIns="0" anchor="ctr"/>
            <a:lstStyle/>
            <a:p>
              <a:r>
                <a:rPr lang="en-US" sz="1200" b="1" dirty="0"/>
                <a:t>Director, </a:t>
              </a:r>
            </a:p>
            <a:p>
              <a:r>
                <a:rPr lang="en-US" sz="1200" b="1" dirty="0"/>
                <a:t>Air National Guard</a:t>
              </a:r>
            </a:p>
          </p:txBody>
        </p:sp>
        <p:sp>
          <p:nvSpPr>
            <p:cNvPr id="47129" name="_s1033"/>
            <p:cNvSpPr>
              <a:spLocks noChangeArrowheads="1"/>
            </p:cNvSpPr>
            <p:nvPr/>
          </p:nvSpPr>
          <p:spPr bwMode="auto">
            <a:xfrm>
              <a:off x="5257800" y="5029200"/>
              <a:ext cx="1724025" cy="455613"/>
            </a:xfrm>
            <a:prstGeom prst="roundRect">
              <a:avLst>
                <a:gd name="adj" fmla="val 16667"/>
              </a:avLst>
            </a:prstGeom>
            <a:solidFill>
              <a:srgbClr val="808000"/>
            </a:solidFill>
            <a:ln w="9525">
              <a:solidFill>
                <a:schemeClr val="tx1"/>
              </a:solidFill>
              <a:round/>
              <a:headEnd/>
              <a:tailEnd/>
            </a:ln>
          </p:spPr>
          <p:txBody>
            <a:bodyPr wrap="none" lIns="0" tIns="0" rIns="0" bIns="0" anchor="ctr"/>
            <a:lstStyle/>
            <a:p>
              <a:r>
                <a:rPr lang="en-US" sz="1200" b="1" dirty="0"/>
                <a:t>Army National Guard </a:t>
              </a:r>
            </a:p>
            <a:p>
              <a:r>
                <a:rPr lang="en-US" sz="1200" b="1" dirty="0"/>
                <a:t>Units</a:t>
              </a:r>
            </a:p>
          </p:txBody>
        </p:sp>
        <p:sp>
          <p:nvSpPr>
            <p:cNvPr id="47130" name="_s1034"/>
            <p:cNvSpPr>
              <a:spLocks noChangeArrowheads="1"/>
            </p:cNvSpPr>
            <p:nvPr/>
          </p:nvSpPr>
          <p:spPr bwMode="auto">
            <a:xfrm>
              <a:off x="7267575" y="5029200"/>
              <a:ext cx="1724025" cy="455613"/>
            </a:xfrm>
            <a:prstGeom prst="roundRect">
              <a:avLst>
                <a:gd name="adj" fmla="val 16667"/>
              </a:avLst>
            </a:prstGeom>
            <a:solidFill>
              <a:srgbClr val="0070C0"/>
            </a:solidFill>
            <a:ln w="9525">
              <a:solidFill>
                <a:schemeClr val="tx1"/>
              </a:solidFill>
              <a:round/>
              <a:headEnd/>
              <a:tailEnd/>
            </a:ln>
          </p:spPr>
          <p:txBody>
            <a:bodyPr wrap="none" lIns="0" tIns="0" rIns="0" bIns="0" anchor="ctr"/>
            <a:lstStyle/>
            <a:p>
              <a:r>
                <a:rPr lang="en-US" sz="1200" b="1" dirty="0"/>
                <a:t>Air National Guard </a:t>
              </a:r>
            </a:p>
            <a:p>
              <a:r>
                <a:rPr lang="en-US" sz="1200" b="1" dirty="0"/>
                <a:t>Units</a:t>
              </a:r>
            </a:p>
          </p:txBody>
        </p:sp>
        <p:sp>
          <p:nvSpPr>
            <p:cNvPr id="47131" name="_s1041"/>
            <p:cNvSpPr>
              <a:spLocks noChangeArrowheads="1"/>
            </p:cNvSpPr>
            <p:nvPr/>
          </p:nvSpPr>
          <p:spPr bwMode="auto">
            <a:xfrm>
              <a:off x="6301105" y="4159902"/>
              <a:ext cx="1725613" cy="400050"/>
            </a:xfrm>
            <a:prstGeom prst="roundRect">
              <a:avLst>
                <a:gd name="adj" fmla="val 16667"/>
              </a:avLst>
            </a:prstGeom>
            <a:noFill/>
            <a:ln w="9525">
              <a:noFill/>
              <a:round/>
              <a:headEnd/>
              <a:tailEnd/>
            </a:ln>
          </p:spPr>
          <p:txBody>
            <a:bodyPr wrap="none" lIns="0" tIns="0" rIns="0" bIns="0" anchor="ctr"/>
            <a:lstStyle/>
            <a:p>
              <a:r>
                <a:rPr lang="en-US" sz="1400" b="1" dirty="0">
                  <a:latin typeface="+mn-lt"/>
                </a:rPr>
                <a:t>The Adjutant General</a:t>
              </a:r>
            </a:p>
          </p:txBody>
        </p:sp>
        <p:sp>
          <p:nvSpPr>
            <p:cNvPr id="47132" name="_s1037"/>
            <p:cNvSpPr>
              <a:spLocks noChangeArrowheads="1"/>
            </p:cNvSpPr>
            <p:nvPr/>
          </p:nvSpPr>
          <p:spPr bwMode="auto">
            <a:xfrm>
              <a:off x="6295399" y="2977757"/>
              <a:ext cx="1724025" cy="404813"/>
            </a:xfrm>
            <a:prstGeom prst="roundRect">
              <a:avLst>
                <a:gd name="adj" fmla="val 16667"/>
              </a:avLst>
            </a:prstGeom>
            <a:noFill/>
            <a:ln w="9525">
              <a:noFill/>
              <a:round/>
              <a:headEnd/>
              <a:tailEnd/>
            </a:ln>
          </p:spPr>
          <p:txBody>
            <a:bodyPr wrap="none" lIns="0" tIns="0" rIns="0" bIns="0" anchor="ctr"/>
            <a:lstStyle/>
            <a:p>
              <a:r>
                <a:rPr lang="en-US" sz="1400" b="1" dirty="0">
                  <a:latin typeface="+mn-lt"/>
                </a:rPr>
                <a:t>Governor</a:t>
              </a:r>
            </a:p>
          </p:txBody>
        </p:sp>
        <p:sp>
          <p:nvSpPr>
            <p:cNvPr id="47135" name="Text Box 37"/>
            <p:cNvSpPr txBox="1">
              <a:spLocks noChangeArrowheads="1"/>
            </p:cNvSpPr>
            <p:nvPr/>
          </p:nvSpPr>
          <p:spPr bwMode="auto">
            <a:xfrm>
              <a:off x="6092698" y="1690688"/>
              <a:ext cx="1064714" cy="769441"/>
            </a:xfrm>
            <a:prstGeom prst="rect">
              <a:avLst/>
            </a:prstGeom>
            <a:noFill/>
            <a:ln w="76200">
              <a:noFill/>
              <a:miter lim="800000"/>
              <a:headEnd/>
              <a:tailEnd/>
            </a:ln>
          </p:spPr>
          <p:txBody>
            <a:bodyPr wrap="none">
              <a:spAutoFit/>
            </a:bodyPr>
            <a:lstStyle/>
            <a:p>
              <a:r>
                <a:rPr lang="en-US" b="1" dirty="0">
                  <a:solidFill>
                    <a:srgbClr val="008000"/>
                  </a:solidFill>
                </a:rPr>
                <a:t>State</a:t>
              </a:r>
            </a:p>
            <a:p>
              <a:r>
                <a:rPr lang="en-US" sz="1600" b="1" dirty="0">
                  <a:solidFill>
                    <a:srgbClr val="008000"/>
                  </a:solidFill>
                </a:rPr>
                <a:t>Title 32</a:t>
              </a:r>
            </a:p>
          </p:txBody>
        </p:sp>
        <p:sp>
          <p:nvSpPr>
            <p:cNvPr id="47137" name="_s1043"/>
            <p:cNvSpPr>
              <a:spLocks noChangeArrowheads="1"/>
            </p:cNvSpPr>
            <p:nvPr/>
          </p:nvSpPr>
          <p:spPr bwMode="auto">
            <a:xfrm>
              <a:off x="60838" y="5774815"/>
              <a:ext cx="1725613" cy="404813"/>
            </a:xfrm>
            <a:prstGeom prst="roundRect">
              <a:avLst>
                <a:gd name="adj" fmla="val 16667"/>
              </a:avLst>
            </a:prstGeom>
            <a:solidFill>
              <a:srgbClr val="808000"/>
            </a:solidFill>
            <a:ln w="9525">
              <a:solidFill>
                <a:schemeClr val="tx1"/>
              </a:solidFill>
              <a:round/>
              <a:headEnd/>
              <a:tailEnd/>
            </a:ln>
          </p:spPr>
          <p:txBody>
            <a:bodyPr wrap="none" lIns="0" tIns="0" rIns="0" bIns="0" anchor="ctr"/>
            <a:lstStyle/>
            <a:p>
              <a:r>
                <a:rPr lang="en-US" sz="1200" b="1" dirty="0"/>
                <a:t>Director, </a:t>
              </a:r>
            </a:p>
            <a:p>
              <a:r>
                <a:rPr lang="en-US" sz="1200" b="1" dirty="0"/>
                <a:t>Army National Guard </a:t>
              </a:r>
            </a:p>
          </p:txBody>
        </p:sp>
        <p:sp>
          <p:nvSpPr>
            <p:cNvPr id="47146" name="Line 77"/>
            <p:cNvSpPr>
              <a:spLocks noChangeShapeType="1"/>
            </p:cNvSpPr>
            <p:nvPr/>
          </p:nvSpPr>
          <p:spPr bwMode="auto">
            <a:xfrm rot="5400000" flipV="1">
              <a:off x="5551214" y="4127774"/>
              <a:ext cx="617204" cy="13408"/>
            </a:xfrm>
            <a:prstGeom prst="line">
              <a:avLst/>
            </a:prstGeom>
            <a:noFill/>
            <a:ln w="38100">
              <a:solidFill>
                <a:schemeClr val="tx1"/>
              </a:solidFill>
              <a:prstDash val="dash"/>
              <a:round/>
              <a:headEnd/>
              <a:tailEnd/>
            </a:ln>
          </p:spPr>
          <p:txBody>
            <a:bodyPr wrap="none"/>
            <a:lstStyle/>
            <a:p>
              <a:endParaRPr lang="en-US"/>
            </a:p>
          </p:txBody>
        </p:sp>
        <p:sp>
          <p:nvSpPr>
            <p:cNvPr id="47147" name="Line 77"/>
            <p:cNvSpPr>
              <a:spLocks noChangeShapeType="1"/>
            </p:cNvSpPr>
            <p:nvPr/>
          </p:nvSpPr>
          <p:spPr bwMode="auto">
            <a:xfrm>
              <a:off x="5867399" y="3810000"/>
              <a:ext cx="822960" cy="0"/>
            </a:xfrm>
            <a:prstGeom prst="line">
              <a:avLst/>
            </a:prstGeom>
            <a:noFill/>
            <a:ln w="38100">
              <a:solidFill>
                <a:schemeClr val="tx1"/>
              </a:solidFill>
              <a:prstDash val="dash"/>
              <a:round/>
              <a:headEnd/>
              <a:tailEnd/>
            </a:ln>
          </p:spPr>
          <p:txBody>
            <a:bodyPr wrap="none"/>
            <a:lstStyle/>
            <a:p>
              <a:endParaRPr lang="en-US"/>
            </a:p>
          </p:txBody>
        </p:sp>
        <p:sp>
          <p:nvSpPr>
            <p:cNvPr id="47149" name="Line 73"/>
            <p:cNvSpPr>
              <a:spLocks noChangeShapeType="1"/>
            </p:cNvSpPr>
            <p:nvPr/>
          </p:nvSpPr>
          <p:spPr bwMode="auto">
            <a:xfrm flipH="1" flipV="1">
              <a:off x="1138650" y="2598601"/>
              <a:ext cx="4349" cy="350974"/>
            </a:xfrm>
            <a:prstGeom prst="line">
              <a:avLst/>
            </a:prstGeom>
            <a:noFill/>
            <a:ln w="38100">
              <a:solidFill>
                <a:schemeClr val="tx1"/>
              </a:solidFill>
              <a:round/>
              <a:headEnd/>
              <a:tailEnd/>
            </a:ln>
          </p:spPr>
          <p:txBody>
            <a:bodyPr wrap="none"/>
            <a:lstStyle/>
            <a:p>
              <a:endParaRPr lang="en-US"/>
            </a:p>
          </p:txBody>
        </p:sp>
        <p:sp>
          <p:nvSpPr>
            <p:cNvPr id="47150" name="Line 73"/>
            <p:cNvSpPr>
              <a:spLocks noChangeShapeType="1"/>
            </p:cNvSpPr>
            <p:nvPr/>
          </p:nvSpPr>
          <p:spPr bwMode="auto">
            <a:xfrm flipV="1">
              <a:off x="2590800" y="2663825"/>
              <a:ext cx="0" cy="92075"/>
            </a:xfrm>
            <a:prstGeom prst="line">
              <a:avLst/>
            </a:prstGeom>
            <a:noFill/>
            <a:ln w="38100">
              <a:solidFill>
                <a:schemeClr val="tx1"/>
              </a:solidFill>
              <a:round/>
              <a:headEnd/>
              <a:tailEnd/>
            </a:ln>
          </p:spPr>
          <p:txBody>
            <a:bodyPr wrap="none"/>
            <a:lstStyle/>
            <a:p>
              <a:endParaRPr lang="en-US"/>
            </a:p>
          </p:txBody>
        </p:sp>
      </p:grpSp>
      <p:sp>
        <p:nvSpPr>
          <p:cNvPr id="47108"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AF33A615-6F85-4B80-8224-3391FCD250B1}" type="slidenum">
              <a:rPr lang="en-US" sz="1400" b="1" i="1" smtClean="0"/>
              <a:pPr/>
              <a:t>21</a:t>
            </a:fld>
            <a:endParaRPr lang="en-US" sz="1400" b="1" i="1"/>
          </a:p>
        </p:txBody>
      </p:sp>
      <p:pic>
        <p:nvPicPr>
          <p:cNvPr id="47109"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7110" name="Group 6"/>
          <p:cNvGrpSpPr>
            <a:grpSpLocks/>
          </p:cNvGrpSpPr>
          <p:nvPr/>
        </p:nvGrpSpPr>
        <p:grpSpPr bwMode="auto">
          <a:xfrm>
            <a:off x="228600" y="6477000"/>
            <a:ext cx="5105400" cy="152400"/>
            <a:chOff x="192" y="3792"/>
            <a:chExt cx="3216" cy="96"/>
          </a:xfrm>
        </p:grpSpPr>
        <p:sp>
          <p:nvSpPr>
            <p:cNvPr id="4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5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grpSp>
        <p:nvGrpSpPr>
          <p:cNvPr id="57" name="Group 56"/>
          <p:cNvGrpSpPr/>
          <p:nvPr/>
        </p:nvGrpSpPr>
        <p:grpSpPr>
          <a:xfrm>
            <a:off x="7685702" y="275677"/>
            <a:ext cx="1052513" cy="903288"/>
            <a:chOff x="7543799" y="925512"/>
            <a:chExt cx="1052513" cy="903288"/>
          </a:xfrm>
        </p:grpSpPr>
        <p:sp>
          <p:nvSpPr>
            <p:cNvPr id="58"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59"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a:t>
              </a:r>
            </a:p>
          </p:txBody>
        </p:sp>
      </p:grpSp>
      <p:grpSp>
        <p:nvGrpSpPr>
          <p:cNvPr id="48" name="Group 47"/>
          <p:cNvGrpSpPr/>
          <p:nvPr/>
        </p:nvGrpSpPr>
        <p:grpSpPr>
          <a:xfrm>
            <a:off x="76806" y="3663190"/>
            <a:ext cx="989872" cy="711468"/>
            <a:chOff x="1409545" y="3439747"/>
            <a:chExt cx="914400" cy="711468"/>
          </a:xfrm>
        </p:grpSpPr>
        <p:pic>
          <p:nvPicPr>
            <p:cNvPr id="53" name="Picture 6" descr="https://tioh.army.mil/Handlers/ImageHandler.ashx?size=original&amp;hid=0&amp;id=1165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46705" y="3439747"/>
              <a:ext cx="640080" cy="513252"/>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1409545" y="3955639"/>
              <a:ext cx="914400" cy="195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CSA</a:t>
              </a:r>
            </a:p>
          </p:txBody>
        </p:sp>
      </p:grpSp>
      <p:pic>
        <p:nvPicPr>
          <p:cNvPr id="55" name="Picture 54"/>
          <p:cNvPicPr>
            <a:picLocks noChangeAspect="1"/>
          </p:cNvPicPr>
          <p:nvPr/>
        </p:nvPicPr>
        <p:blipFill rotWithShape="1">
          <a:blip r:embed="rId5"/>
          <a:srcRect l="13312" t="27630" r="14041" b="5061"/>
          <a:stretch/>
        </p:blipFill>
        <p:spPr>
          <a:xfrm>
            <a:off x="1900375" y="3651627"/>
            <a:ext cx="2203808" cy="3063377"/>
          </a:xfrm>
          <a:prstGeom prst="rect">
            <a:avLst/>
          </a:prstGeom>
        </p:spPr>
      </p:pic>
      <p:grpSp>
        <p:nvGrpSpPr>
          <p:cNvPr id="56" name="Group 55"/>
          <p:cNvGrpSpPr/>
          <p:nvPr/>
        </p:nvGrpSpPr>
        <p:grpSpPr>
          <a:xfrm>
            <a:off x="600074" y="2840248"/>
            <a:ext cx="1200150" cy="828834"/>
            <a:chOff x="1356381" y="2358779"/>
            <a:chExt cx="914400" cy="749700"/>
          </a:xfrm>
        </p:grpSpPr>
        <p:pic>
          <p:nvPicPr>
            <p:cNvPr id="60" name="Picture 4" descr="https://tioh.army.mil/Handlers/ImageHandler.ashx?size=original&amp;hid=0&amp;id=11648"/>
            <p:cNvPicPr>
              <a:picLocks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447821" y="2358779"/>
              <a:ext cx="731520" cy="585216"/>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p:cNvSpPr/>
            <p:nvPr/>
          </p:nvSpPr>
          <p:spPr>
            <a:xfrm>
              <a:off x="1356381" y="2912903"/>
              <a:ext cx="914400" cy="195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SecArmy</a:t>
              </a:r>
              <a:endParaRPr lang="en-US" sz="1600" b="1" dirty="0">
                <a:solidFill>
                  <a:schemeClr val="tx1"/>
                </a:solidFill>
              </a:endParaRPr>
            </a:p>
          </p:txBody>
        </p:sp>
      </p:grpSp>
      <p:grpSp>
        <p:nvGrpSpPr>
          <p:cNvPr id="62" name="Group 61"/>
          <p:cNvGrpSpPr/>
          <p:nvPr/>
        </p:nvGrpSpPr>
        <p:grpSpPr>
          <a:xfrm>
            <a:off x="3124200" y="967978"/>
            <a:ext cx="1144905" cy="860822"/>
            <a:chOff x="4000778" y="1110343"/>
            <a:chExt cx="1144905" cy="860822"/>
          </a:xfrm>
        </p:grpSpPr>
        <p:sp>
          <p:nvSpPr>
            <p:cNvPr id="64" name="Rectangle 63"/>
            <p:cNvSpPr/>
            <p:nvPr/>
          </p:nvSpPr>
          <p:spPr>
            <a:xfrm>
              <a:off x="4000778" y="1742565"/>
              <a:ext cx="114490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President</a:t>
              </a:r>
            </a:p>
          </p:txBody>
        </p:sp>
        <p:pic>
          <p:nvPicPr>
            <p:cNvPr id="63" name="Picture 2" descr="https://upload.wikimedia.org/wikipedia/commons/thumb/c/c6/Flag_of_the_President_of_the_United_States.svg/1280px-Flag_of_the_President_of_the_United_States.svg.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114800" y="1110343"/>
              <a:ext cx="914400" cy="6322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p:cNvGrpSpPr/>
          <p:nvPr/>
        </p:nvGrpSpPr>
        <p:grpSpPr>
          <a:xfrm>
            <a:off x="3862386" y="2847866"/>
            <a:ext cx="1118283" cy="882307"/>
            <a:chOff x="4103981" y="2358779"/>
            <a:chExt cx="914400" cy="749700"/>
          </a:xfrm>
        </p:grpSpPr>
        <p:pic>
          <p:nvPicPr>
            <p:cNvPr id="66" name="Picture 6" descr="[Secretary of the Air Force fla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195421" y="2358779"/>
              <a:ext cx="731520" cy="573354"/>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66"/>
            <p:cNvSpPr/>
            <p:nvPr/>
          </p:nvSpPr>
          <p:spPr>
            <a:xfrm>
              <a:off x="4103981" y="2912903"/>
              <a:ext cx="914400" cy="195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SecAF</a:t>
              </a:r>
            </a:p>
          </p:txBody>
        </p:sp>
      </p:grpSp>
      <p:grpSp>
        <p:nvGrpSpPr>
          <p:cNvPr id="68" name="Group 67"/>
          <p:cNvGrpSpPr/>
          <p:nvPr/>
        </p:nvGrpSpPr>
        <p:grpSpPr>
          <a:xfrm>
            <a:off x="2515174" y="2080073"/>
            <a:ext cx="914400" cy="844294"/>
            <a:chOff x="2706636" y="1658827"/>
            <a:chExt cx="914400" cy="844294"/>
          </a:xfrm>
        </p:grpSpPr>
        <p:pic>
          <p:nvPicPr>
            <p:cNvPr id="69" name="Picture 2" descr="https://tioh.army.mil/Handlers/ImageHandler.ashx?size=original&amp;hid=0&amp;id=11589"/>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784730" y="1658827"/>
              <a:ext cx="822960" cy="677833"/>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p:cNvSpPr/>
            <p:nvPr/>
          </p:nvSpPr>
          <p:spPr>
            <a:xfrm>
              <a:off x="2706636" y="2307545"/>
              <a:ext cx="914400" cy="195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SecDef</a:t>
              </a:r>
              <a:endParaRPr lang="en-US" sz="1200" b="1" dirty="0">
                <a:solidFill>
                  <a:schemeClr val="tx1"/>
                </a:solidFill>
              </a:endParaRPr>
            </a:p>
          </p:txBody>
        </p:sp>
      </p:grpSp>
      <p:grpSp>
        <p:nvGrpSpPr>
          <p:cNvPr id="71" name="Group 70"/>
          <p:cNvGrpSpPr/>
          <p:nvPr/>
        </p:nvGrpSpPr>
        <p:grpSpPr>
          <a:xfrm>
            <a:off x="4693741" y="3525336"/>
            <a:ext cx="914400" cy="697579"/>
            <a:chOff x="4059175" y="3439747"/>
            <a:chExt cx="914400" cy="697579"/>
          </a:xfrm>
        </p:grpSpPr>
        <p:pic>
          <p:nvPicPr>
            <p:cNvPr id="72" name="Picture 12" descr="See the source image"/>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202346" y="3439747"/>
              <a:ext cx="640080" cy="511564"/>
            </a:xfrm>
            <a:prstGeom prst="rect">
              <a:avLst/>
            </a:prstGeom>
            <a:noFill/>
            <a:ln w="3175">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73" name="Rectangle 72"/>
            <p:cNvSpPr/>
            <p:nvPr/>
          </p:nvSpPr>
          <p:spPr>
            <a:xfrm>
              <a:off x="4059175" y="3941750"/>
              <a:ext cx="914400" cy="195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CSAF</a:t>
              </a:r>
            </a:p>
          </p:txBody>
        </p:sp>
      </p:grpSp>
      <p:grpSp>
        <p:nvGrpSpPr>
          <p:cNvPr id="74" name="Group 73"/>
          <p:cNvGrpSpPr/>
          <p:nvPr/>
        </p:nvGrpSpPr>
        <p:grpSpPr>
          <a:xfrm>
            <a:off x="1699113" y="1219200"/>
            <a:ext cx="914400" cy="764970"/>
            <a:chOff x="1504512" y="1135413"/>
            <a:chExt cx="914400" cy="764970"/>
          </a:xfrm>
        </p:grpSpPr>
        <p:pic>
          <p:nvPicPr>
            <p:cNvPr id="75" name="Picture 74"/>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516333" y="1135413"/>
              <a:ext cx="896112" cy="566575"/>
            </a:xfrm>
            <a:prstGeom prst="rect">
              <a:avLst/>
            </a:prstGeom>
          </p:spPr>
        </p:pic>
        <p:sp>
          <p:nvSpPr>
            <p:cNvPr id="76" name="Rectangle 75"/>
            <p:cNvSpPr/>
            <p:nvPr/>
          </p:nvSpPr>
          <p:spPr>
            <a:xfrm>
              <a:off x="1504512" y="1704807"/>
              <a:ext cx="914400" cy="195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Congress</a:t>
              </a:r>
            </a:p>
          </p:txBody>
        </p:sp>
      </p:grpSp>
      <p:sp>
        <p:nvSpPr>
          <p:cNvPr id="52" name="TextBox 51"/>
          <p:cNvSpPr txBox="1"/>
          <p:nvPr/>
        </p:nvSpPr>
        <p:spPr>
          <a:xfrm>
            <a:off x="6106617" y="6220593"/>
            <a:ext cx="2443298" cy="307777"/>
          </a:xfrm>
          <a:prstGeom prst="rect">
            <a:avLst/>
          </a:prstGeom>
          <a:noFill/>
        </p:spPr>
        <p:txBody>
          <a:bodyPr wrap="none" rtlCol="0">
            <a:spAutoFit/>
          </a:bodyPr>
          <a:lstStyle/>
          <a:p>
            <a:r>
              <a:rPr lang="en-US" sz="1400" b="1" dirty="0"/>
              <a:t>IG Reference Guide, Part 6</a:t>
            </a:r>
          </a:p>
        </p:txBody>
      </p:sp>
      <p:sp>
        <p:nvSpPr>
          <p:cNvPr id="82" name="Up-Down Arrow 81"/>
          <p:cNvSpPr/>
          <p:nvPr/>
        </p:nvSpPr>
        <p:spPr>
          <a:xfrm rot="16200000" flipH="1">
            <a:off x="4110345" y="3398044"/>
            <a:ext cx="45719" cy="1265260"/>
          </a:xfrm>
          <a:prstGeom prst="upDownArrow">
            <a:avLst/>
          </a:prstGeom>
          <a:solidFill>
            <a:srgbClr val="FFBF3F"/>
          </a:solidFill>
          <a:ln>
            <a:solidFill>
              <a:srgbClr val="2847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Up-Down Arrow 82"/>
          <p:cNvSpPr/>
          <p:nvPr/>
        </p:nvSpPr>
        <p:spPr>
          <a:xfrm rot="16200000" flipH="1">
            <a:off x="1750152" y="3319099"/>
            <a:ext cx="48363" cy="1500890"/>
          </a:xfrm>
          <a:prstGeom prst="upDownArrow">
            <a:avLst/>
          </a:prstGeom>
          <a:solidFill>
            <a:srgbClr val="FFBF3F"/>
          </a:solidFill>
          <a:ln>
            <a:solidFill>
              <a:srgbClr val="2847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592909" y="4288413"/>
            <a:ext cx="845980" cy="27432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CNGB</a:t>
            </a:r>
          </a:p>
        </p:txBody>
      </p:sp>
      <p:pic>
        <p:nvPicPr>
          <p:cNvPr id="2" name="Picture 1"/>
          <p:cNvPicPr>
            <a:picLocks noChangeAspect="1"/>
          </p:cNvPicPr>
          <p:nvPr/>
        </p:nvPicPr>
        <p:blipFill>
          <a:blip r:embed="rId12"/>
          <a:stretch>
            <a:fillRect/>
          </a:stretch>
        </p:blipFill>
        <p:spPr>
          <a:xfrm>
            <a:off x="6829743" y="3438257"/>
            <a:ext cx="820082" cy="807887"/>
          </a:xfrm>
          <a:prstGeom prst="rect">
            <a:avLst/>
          </a:prstGeom>
        </p:spPr>
      </p:pic>
      <p:pic>
        <p:nvPicPr>
          <p:cNvPr id="4" name="Picture 3"/>
          <p:cNvPicPr>
            <a:picLocks noChangeAspect="1"/>
          </p:cNvPicPr>
          <p:nvPr/>
        </p:nvPicPr>
        <p:blipFill>
          <a:blip r:embed="rId13"/>
          <a:stretch>
            <a:fillRect/>
          </a:stretch>
        </p:blipFill>
        <p:spPr>
          <a:xfrm>
            <a:off x="6716255" y="2470342"/>
            <a:ext cx="994333" cy="608063"/>
          </a:xfrm>
          <a:prstGeom prst="rect">
            <a:avLst/>
          </a:prstGeom>
        </p:spPr>
      </p:pic>
      <p:sp>
        <p:nvSpPr>
          <p:cNvPr id="80" name="Line 84"/>
          <p:cNvSpPr>
            <a:spLocks noChangeShapeType="1"/>
          </p:cNvSpPr>
          <p:nvPr/>
        </p:nvSpPr>
        <p:spPr bwMode="auto">
          <a:xfrm>
            <a:off x="7202192" y="4408399"/>
            <a:ext cx="0" cy="822960"/>
          </a:xfrm>
          <a:prstGeom prst="line">
            <a:avLst/>
          </a:prstGeom>
          <a:noFill/>
          <a:ln w="38100">
            <a:solidFill>
              <a:schemeClr val="tx1"/>
            </a:solidFill>
            <a:round/>
            <a:headEnd/>
            <a:tailEnd/>
          </a:ln>
        </p:spPr>
        <p:txBody>
          <a:bodyPr wrap="none"/>
          <a:lstStyle/>
          <a:p>
            <a:endParaRPr lang="en-US"/>
          </a:p>
        </p:txBody>
      </p:sp>
      <p:sp>
        <p:nvSpPr>
          <p:cNvPr id="5" name="Rectangle 9">
            <a:extLst>
              <a:ext uri="{FF2B5EF4-FFF2-40B4-BE49-F238E27FC236}">
                <a16:creationId xmlns:a16="http://schemas.microsoft.com/office/drawing/2014/main" id="{BA8E94C7-C618-8570-BE1A-6A42EDF865B6}"/>
              </a:ext>
            </a:extLst>
          </p:cNvPr>
          <p:cNvSpPr>
            <a:spLocks noChangeArrowheads="1"/>
          </p:cNvSpPr>
          <p:nvPr/>
        </p:nvSpPr>
        <p:spPr bwMode="auto">
          <a:xfrm>
            <a:off x="76200" y="1523999"/>
            <a:ext cx="1934396" cy="508235"/>
          </a:xfrm>
          <a:prstGeom prst="rect">
            <a:avLst/>
          </a:prstGeom>
          <a:noFill/>
          <a:ln w="9525">
            <a:noFill/>
            <a:miter lim="800000"/>
            <a:headEnd/>
            <a:tailEnd/>
          </a:ln>
          <a:effectLst/>
        </p:spPr>
        <p:txBody>
          <a:bodyPr/>
          <a:lstStyle/>
          <a:p>
            <a:pPr>
              <a:defRPr/>
            </a:pPr>
            <a:r>
              <a:rPr lang="en-US" sz="1400" i="1" dirty="0">
                <a:cs typeface="+mn-cs"/>
              </a:rPr>
              <a:t>The Army Components</a:t>
            </a:r>
          </a:p>
        </p:txBody>
      </p:sp>
      <p:cxnSp>
        <p:nvCxnSpPr>
          <p:cNvPr id="7" name="Connector: Elbow 6">
            <a:extLst>
              <a:ext uri="{FF2B5EF4-FFF2-40B4-BE49-F238E27FC236}">
                <a16:creationId xmlns:a16="http://schemas.microsoft.com/office/drawing/2014/main" id="{42B8625D-D259-1C65-8EC8-4EC7145EC4AF}"/>
              </a:ext>
            </a:extLst>
          </p:cNvPr>
          <p:cNvCxnSpPr>
            <a:cxnSpLocks/>
            <a:endCxn id="47128" idx="1"/>
          </p:cNvCxnSpPr>
          <p:nvPr/>
        </p:nvCxnSpPr>
        <p:spPr bwMode="auto">
          <a:xfrm>
            <a:off x="2974161" y="4994521"/>
            <a:ext cx="1149071" cy="950791"/>
          </a:xfrm>
          <a:prstGeom prst="bentConnector3">
            <a:avLst>
              <a:gd name="adj1" fmla="val 3418"/>
            </a:avLst>
          </a:prstGeom>
          <a:solidFill>
            <a:schemeClr val="accent1"/>
          </a:solidFill>
          <a:ln w="76200"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9430BE92-C169-E471-2771-CA65F091C75B}"/>
              </a:ext>
            </a:extLst>
          </p:cNvPr>
          <p:cNvCxnSpPr/>
          <p:nvPr/>
        </p:nvCxnSpPr>
        <p:spPr bwMode="auto">
          <a:xfrm flipH="1">
            <a:off x="1900375" y="5967801"/>
            <a:ext cx="1061465" cy="48367"/>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1F31CC68-030D-A8A4-E349-A9C086FD271A}"/>
              </a:ext>
            </a:extLst>
          </p:cNvPr>
          <p:cNvCxnSpPr>
            <a:cxnSpLocks/>
            <a:stCxn id="60" idx="3"/>
            <a:endCxn id="66" idx="1"/>
          </p:cNvCxnSpPr>
          <p:nvPr/>
        </p:nvCxnSpPr>
        <p:spPr bwMode="auto">
          <a:xfrm>
            <a:off x="1680209" y="3163742"/>
            <a:ext cx="2294005" cy="21509"/>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09F364C4-131D-F701-4C4B-C7BD0BB61DA0}"/>
              </a:ext>
            </a:extLst>
          </p:cNvPr>
          <p:cNvCxnSpPr>
            <a:cxnSpLocks/>
            <a:endCxn id="55" idx="0"/>
          </p:cNvCxnSpPr>
          <p:nvPr/>
        </p:nvCxnSpPr>
        <p:spPr bwMode="auto">
          <a:xfrm>
            <a:off x="3002279" y="3163742"/>
            <a:ext cx="0" cy="487885"/>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26" name="Text Box 3">
            <a:extLst>
              <a:ext uri="{FF2B5EF4-FFF2-40B4-BE49-F238E27FC236}">
                <a16:creationId xmlns:a16="http://schemas.microsoft.com/office/drawing/2014/main" id="{92AF8BF0-C3D0-15F8-5F5E-0865595E01C3}"/>
              </a:ext>
            </a:extLst>
          </p:cNvPr>
          <p:cNvSpPr txBox="1">
            <a:spLocks noChangeArrowheads="1"/>
          </p:cNvSpPr>
          <p:nvPr/>
        </p:nvSpPr>
        <p:spPr bwMode="auto">
          <a:xfrm>
            <a:off x="762000" y="140669"/>
            <a:ext cx="7620000" cy="646331"/>
          </a:xfrm>
          <a:prstGeom prst="rect">
            <a:avLst/>
          </a:prstGeom>
          <a:noFill/>
          <a:ln w="9525">
            <a:noFill/>
            <a:miter lim="800000"/>
            <a:headEnd/>
            <a:tailEnd/>
          </a:ln>
        </p:spPr>
        <p:txBody>
          <a:bodyPr>
            <a:spAutoFit/>
          </a:bodyPr>
          <a:lstStyle/>
          <a:p>
            <a:r>
              <a:rPr lang="en-US" sz="3600" b="1" dirty="0">
                <a:solidFill>
                  <a:srgbClr val="008000"/>
                </a:solidFill>
              </a:rPr>
              <a:t>National Guard C2</a:t>
            </a:r>
          </a:p>
        </p:txBody>
      </p:sp>
    </p:spTree>
    <p:extLst>
      <p:ext uri="{BB962C8B-B14F-4D97-AF65-F5344CB8AC3E}">
        <p14:creationId xmlns:p14="http://schemas.microsoft.com/office/powerpoint/2010/main" val="1317941516"/>
      </p:ext>
    </p:extLst>
  </p:cSld>
  <p:clrMapOvr>
    <a:masterClrMapping/>
  </p:clrMapOvr>
  <p:transition>
    <p:pull/>
    <p:sndAc>
      <p:end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027"/>
          <p:cNvSpPr txBox="1">
            <a:spLocks noChangeArrowheads="1"/>
          </p:cNvSpPr>
          <p:nvPr/>
        </p:nvSpPr>
        <p:spPr bwMode="auto">
          <a:xfrm>
            <a:off x="1676400" y="304800"/>
            <a:ext cx="6781800" cy="1200150"/>
          </a:xfrm>
          <a:prstGeom prst="rect">
            <a:avLst/>
          </a:prstGeom>
          <a:noFill/>
          <a:ln w="9525">
            <a:noFill/>
            <a:miter lim="800000"/>
            <a:headEnd/>
            <a:tailEnd/>
          </a:ln>
        </p:spPr>
        <p:txBody>
          <a:bodyPr>
            <a:spAutoFit/>
          </a:bodyPr>
          <a:lstStyle/>
          <a:p>
            <a:pPr>
              <a:spcBef>
                <a:spcPct val="50000"/>
              </a:spcBef>
            </a:pPr>
            <a:r>
              <a:rPr lang="en-US" sz="3600" b="1" dirty="0">
                <a:solidFill>
                  <a:srgbClr val="008000"/>
                </a:solidFill>
              </a:rPr>
              <a:t>National Guard Key Personnel at the State</a:t>
            </a:r>
          </a:p>
        </p:txBody>
      </p:sp>
      <p:sp>
        <p:nvSpPr>
          <p:cNvPr id="48131" name="Text Box 1028"/>
          <p:cNvSpPr txBox="1">
            <a:spLocks noChangeArrowheads="1"/>
          </p:cNvSpPr>
          <p:nvPr/>
        </p:nvSpPr>
        <p:spPr bwMode="auto">
          <a:xfrm>
            <a:off x="228600" y="2281238"/>
            <a:ext cx="8763000" cy="3022600"/>
          </a:xfrm>
          <a:prstGeom prst="rect">
            <a:avLst/>
          </a:prstGeom>
          <a:noFill/>
          <a:ln w="9525">
            <a:noFill/>
            <a:miter lim="800000"/>
            <a:headEnd/>
            <a:tailEnd/>
          </a:ln>
        </p:spPr>
        <p:txBody>
          <a:bodyPr>
            <a:spAutoFit/>
          </a:bodyPr>
          <a:lstStyle/>
          <a:p>
            <a:pPr algn="l">
              <a:spcAft>
                <a:spcPct val="20000"/>
              </a:spcAft>
              <a:buClr>
                <a:schemeClr val="tx1"/>
              </a:buClr>
              <a:buFontTx/>
              <a:buChar char="•"/>
            </a:pPr>
            <a:r>
              <a:rPr lang="en-US" b="1" dirty="0">
                <a:latin typeface="Times New Roman" pitchFamily="18" charset="0"/>
              </a:rPr>
              <a:t>  </a:t>
            </a:r>
            <a:r>
              <a:rPr lang="en-US" b="1" dirty="0"/>
              <a:t>Chief, National Guard Bureau (CNGB)</a:t>
            </a:r>
          </a:p>
          <a:p>
            <a:pPr algn="l">
              <a:spcAft>
                <a:spcPct val="20000"/>
              </a:spcAft>
              <a:buClr>
                <a:schemeClr val="tx1"/>
              </a:buClr>
              <a:buFontTx/>
              <a:buChar char="•"/>
            </a:pPr>
            <a:r>
              <a:rPr lang="en-US" b="1" dirty="0"/>
              <a:t>  Governor</a:t>
            </a:r>
          </a:p>
          <a:p>
            <a:pPr algn="l">
              <a:spcAft>
                <a:spcPct val="20000"/>
              </a:spcAft>
              <a:buClr>
                <a:schemeClr val="tx1"/>
              </a:buClr>
              <a:buFontTx/>
              <a:buChar char="•"/>
            </a:pPr>
            <a:r>
              <a:rPr lang="en-US" b="1" dirty="0"/>
              <a:t>  The Adjutant General (TAG) (Army or Air NG)</a:t>
            </a:r>
          </a:p>
          <a:p>
            <a:pPr algn="l">
              <a:spcAft>
                <a:spcPct val="20000"/>
              </a:spcAft>
              <a:buClr>
                <a:schemeClr val="tx1"/>
              </a:buClr>
              <a:buFontTx/>
              <a:buChar char="•"/>
            </a:pPr>
            <a:r>
              <a:rPr lang="en-US" b="1" dirty="0"/>
              <a:t>  Senior Army Advisor, Army National Guard (SRAAG)</a:t>
            </a:r>
          </a:p>
          <a:p>
            <a:pPr algn="l">
              <a:spcAft>
                <a:spcPct val="20000"/>
              </a:spcAft>
              <a:buClr>
                <a:schemeClr val="tx1"/>
              </a:buClr>
              <a:buFontTx/>
              <a:buChar char="•"/>
            </a:pPr>
            <a:r>
              <a:rPr lang="en-US" b="1" dirty="0"/>
              <a:t>  United States Property &amp; Fiscal Officer (USPFO)</a:t>
            </a:r>
          </a:p>
        </p:txBody>
      </p:sp>
      <p:sp>
        <p:nvSpPr>
          <p:cNvPr id="48132"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E7760A26-DE9B-48A3-9C6A-03820A1719AF}" type="slidenum">
              <a:rPr lang="en-US" sz="1400" b="1" i="1" smtClean="0"/>
              <a:pPr/>
              <a:t>22</a:t>
            </a:fld>
            <a:endParaRPr lang="en-US" sz="1400" b="1" i="1"/>
          </a:p>
        </p:txBody>
      </p:sp>
      <p:pic>
        <p:nvPicPr>
          <p:cNvPr id="48133"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8134" name="Group 6"/>
          <p:cNvGrpSpPr>
            <a:grpSpLocks/>
          </p:cNvGrpSpPr>
          <p:nvPr/>
        </p:nvGrpSpPr>
        <p:grpSpPr bwMode="auto">
          <a:xfrm>
            <a:off x="228600" y="6477000"/>
            <a:ext cx="5105400" cy="152400"/>
            <a:chOff x="192" y="3792"/>
            <a:chExt cx="3216" cy="96"/>
          </a:xfrm>
        </p:grpSpPr>
        <p:sp>
          <p:nvSpPr>
            <p:cNvPr id="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9"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E09CEED3-6EA7-3B7B-62C2-5EB037E7E3BB}"/>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027"/>
          <p:cNvSpPr txBox="1">
            <a:spLocks noChangeArrowheads="1"/>
          </p:cNvSpPr>
          <p:nvPr/>
        </p:nvSpPr>
        <p:spPr bwMode="auto">
          <a:xfrm>
            <a:off x="1676400" y="304800"/>
            <a:ext cx="6781800" cy="646331"/>
          </a:xfrm>
          <a:prstGeom prst="rect">
            <a:avLst/>
          </a:prstGeom>
          <a:noFill/>
          <a:ln w="9525">
            <a:noFill/>
            <a:miter lim="800000"/>
            <a:headEnd/>
            <a:tailEnd/>
          </a:ln>
        </p:spPr>
        <p:txBody>
          <a:bodyPr>
            <a:spAutoFit/>
          </a:bodyPr>
          <a:lstStyle/>
          <a:p>
            <a:pPr>
              <a:spcBef>
                <a:spcPct val="50000"/>
              </a:spcBef>
            </a:pPr>
            <a:r>
              <a:rPr lang="en-US" sz="3600" b="1" dirty="0">
                <a:solidFill>
                  <a:srgbClr val="008000"/>
                </a:solidFill>
              </a:rPr>
              <a:t>TAG and SRAAG</a:t>
            </a:r>
          </a:p>
        </p:txBody>
      </p:sp>
      <p:sp>
        <p:nvSpPr>
          <p:cNvPr id="48131" name="Text Box 1028"/>
          <p:cNvSpPr txBox="1">
            <a:spLocks noChangeArrowheads="1"/>
          </p:cNvSpPr>
          <p:nvPr/>
        </p:nvSpPr>
        <p:spPr bwMode="auto">
          <a:xfrm>
            <a:off x="228600" y="1828800"/>
            <a:ext cx="8763000" cy="4745915"/>
          </a:xfrm>
          <a:prstGeom prst="rect">
            <a:avLst/>
          </a:prstGeom>
          <a:noFill/>
          <a:ln w="9525">
            <a:noFill/>
            <a:miter lim="800000"/>
            <a:headEnd/>
            <a:tailEnd/>
          </a:ln>
        </p:spPr>
        <p:txBody>
          <a:bodyPr>
            <a:spAutoFit/>
          </a:bodyPr>
          <a:lstStyle/>
          <a:p>
            <a:pPr algn="l">
              <a:spcAft>
                <a:spcPct val="20000"/>
              </a:spcAft>
              <a:buFontTx/>
              <a:buChar char="•"/>
            </a:pPr>
            <a:r>
              <a:rPr lang="en-US" sz="2400" b="1" dirty="0"/>
              <a:t> The Adjutant General (TAG) (Army or Air NG)</a:t>
            </a:r>
          </a:p>
          <a:p>
            <a:pPr lvl="1" algn="l">
              <a:spcAft>
                <a:spcPct val="20000"/>
              </a:spcAft>
            </a:pPr>
            <a:r>
              <a:rPr lang="en-US" sz="2400" b="1" dirty="0"/>
              <a:t>- De facto commander of state’s military forces</a:t>
            </a:r>
          </a:p>
          <a:p>
            <a:pPr lvl="1" algn="l">
              <a:spcAft>
                <a:spcPct val="20000"/>
              </a:spcAft>
            </a:pPr>
            <a:r>
              <a:rPr lang="en-US" sz="2400" b="1" dirty="0"/>
              <a:t>- Responsible for overall management, readiness and mobilization of military forces</a:t>
            </a:r>
          </a:p>
          <a:p>
            <a:pPr lvl="1" algn="l">
              <a:spcAft>
                <a:spcPct val="20000"/>
              </a:spcAft>
            </a:pPr>
            <a:r>
              <a:rPr lang="en-US" sz="2400" b="1" dirty="0"/>
              <a:t>- Senior military advisor to the Governor</a:t>
            </a:r>
          </a:p>
          <a:p>
            <a:pPr algn="l">
              <a:spcAft>
                <a:spcPct val="20000"/>
              </a:spcAft>
              <a:buFontTx/>
              <a:buChar char="•"/>
            </a:pPr>
            <a:r>
              <a:rPr lang="en-US" sz="2400" b="1" dirty="0"/>
              <a:t>  Senior Army Advisor, Army National Guard (SRAAG)</a:t>
            </a:r>
          </a:p>
          <a:p>
            <a:pPr lvl="1" algn="l">
              <a:spcAft>
                <a:spcPct val="20000"/>
              </a:spcAft>
            </a:pPr>
            <a:r>
              <a:rPr lang="en-US" sz="2400" b="1" dirty="0"/>
              <a:t>- Active Army officers detailed with ARNG</a:t>
            </a:r>
          </a:p>
          <a:p>
            <a:pPr lvl="1" algn="l">
              <a:spcAft>
                <a:spcPct val="20000"/>
              </a:spcAft>
            </a:pPr>
            <a:r>
              <a:rPr lang="en-US" sz="2400" b="1" dirty="0"/>
              <a:t>- Advise and assist with organization , operations, training and readiness</a:t>
            </a:r>
          </a:p>
          <a:p>
            <a:pPr lvl="1" algn="l">
              <a:spcAft>
                <a:spcPct val="20000"/>
              </a:spcAft>
            </a:pPr>
            <a:r>
              <a:rPr lang="en-US" sz="2400" b="1" dirty="0"/>
              <a:t>- Principle active component contact (ATFP enabler)</a:t>
            </a:r>
          </a:p>
          <a:p>
            <a:pPr algn="l">
              <a:spcAft>
                <a:spcPct val="20000"/>
              </a:spcAft>
            </a:pPr>
            <a:endParaRPr lang="en-US" sz="2400" b="1" dirty="0"/>
          </a:p>
        </p:txBody>
      </p:sp>
      <p:sp>
        <p:nvSpPr>
          <p:cNvPr id="48132"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E7760A26-DE9B-48A3-9C6A-03820A1719AF}" type="slidenum">
              <a:rPr lang="en-US" sz="1400" b="1" i="1" smtClean="0"/>
              <a:pPr/>
              <a:t>23</a:t>
            </a:fld>
            <a:endParaRPr lang="en-US" sz="1400" b="1" i="1"/>
          </a:p>
        </p:txBody>
      </p:sp>
      <p:pic>
        <p:nvPicPr>
          <p:cNvPr id="48133"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8134" name="Group 6"/>
          <p:cNvGrpSpPr>
            <a:grpSpLocks/>
          </p:cNvGrpSpPr>
          <p:nvPr/>
        </p:nvGrpSpPr>
        <p:grpSpPr bwMode="auto">
          <a:xfrm>
            <a:off x="228600" y="6477000"/>
            <a:ext cx="5105400" cy="152400"/>
            <a:chOff x="192" y="3792"/>
            <a:chExt cx="3216" cy="96"/>
          </a:xfrm>
        </p:grpSpPr>
        <p:sp>
          <p:nvSpPr>
            <p:cNvPr id="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9"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E09CEED3-6EA7-3B7B-62C2-5EB037E7E3BB}"/>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extLst>
      <p:ext uri="{BB962C8B-B14F-4D97-AF65-F5344CB8AC3E}">
        <p14:creationId xmlns:p14="http://schemas.microsoft.com/office/powerpoint/2010/main" val="333295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66800" y="152400"/>
            <a:ext cx="7010400" cy="1143000"/>
          </a:xfrm>
        </p:spPr>
        <p:txBody>
          <a:bodyPr/>
          <a:lstStyle/>
          <a:p>
            <a:pPr eaLnBrk="1" hangingPunct="1"/>
            <a:r>
              <a:rPr lang="en-US" sz="3600" dirty="0">
                <a:solidFill>
                  <a:schemeClr val="accent1">
                    <a:lumMod val="75000"/>
                  </a:schemeClr>
                </a:solidFill>
              </a:rPr>
              <a:t>USPFO Roles and Responsibilities </a:t>
            </a:r>
          </a:p>
        </p:txBody>
      </p:sp>
      <p:sp>
        <p:nvSpPr>
          <p:cNvPr id="49155" name="Rectangle 3"/>
          <p:cNvSpPr>
            <a:spLocks noGrp="1" noChangeArrowheads="1"/>
          </p:cNvSpPr>
          <p:nvPr>
            <p:ph type="body" idx="1"/>
          </p:nvPr>
        </p:nvSpPr>
        <p:spPr>
          <a:xfrm>
            <a:off x="141514" y="1905001"/>
            <a:ext cx="8839200" cy="4267200"/>
          </a:xfrm>
        </p:spPr>
        <p:txBody>
          <a:bodyPr/>
          <a:lstStyle/>
          <a:p>
            <a:pPr eaLnBrk="1" hangingPunct="1"/>
            <a:r>
              <a:rPr lang="en-US" sz="2400" dirty="0">
                <a:solidFill>
                  <a:srgbClr val="0000FF"/>
                </a:solidFill>
              </a:rPr>
              <a:t>Commissioned ARNG or ANG Officer on Title 10 status</a:t>
            </a:r>
          </a:p>
          <a:p>
            <a:pPr eaLnBrk="1" hangingPunct="1"/>
            <a:r>
              <a:rPr lang="en-US" sz="2400" dirty="0">
                <a:solidFill>
                  <a:srgbClr val="6EA92D"/>
                </a:solidFill>
              </a:rPr>
              <a:t>The Adjutant General (TAG) </a:t>
            </a:r>
            <a:r>
              <a:rPr lang="en-US" sz="2400" dirty="0"/>
              <a:t>recommends, the </a:t>
            </a:r>
            <a:r>
              <a:rPr lang="en-US" sz="2400" dirty="0">
                <a:solidFill>
                  <a:srgbClr val="6EA92D"/>
                </a:solidFill>
              </a:rPr>
              <a:t>Governor</a:t>
            </a:r>
            <a:r>
              <a:rPr lang="en-US" sz="2400" dirty="0"/>
              <a:t> nominates, and the </a:t>
            </a:r>
            <a:r>
              <a:rPr lang="en-US" sz="2400" dirty="0">
                <a:solidFill>
                  <a:srgbClr val="6EA92D"/>
                </a:solidFill>
              </a:rPr>
              <a:t>CNGB</a:t>
            </a:r>
            <a:r>
              <a:rPr lang="en-US" sz="2400" dirty="0"/>
              <a:t> appoints</a:t>
            </a:r>
          </a:p>
          <a:p>
            <a:pPr eaLnBrk="1" hangingPunct="1"/>
            <a:r>
              <a:rPr lang="en-US" sz="2400" dirty="0">
                <a:solidFill>
                  <a:srgbClr val="0000FF"/>
                </a:solidFill>
              </a:rPr>
              <a:t>Work for and responsible to CNGB with duty in a state</a:t>
            </a:r>
          </a:p>
          <a:p>
            <a:pPr eaLnBrk="1" hangingPunct="1"/>
            <a:r>
              <a:rPr lang="en-US" sz="2400" dirty="0"/>
              <a:t> Provides technical assistance and advice to TAG on the proper </a:t>
            </a:r>
            <a:r>
              <a:rPr lang="en-US" sz="2400" dirty="0">
                <a:solidFill>
                  <a:srgbClr val="000000"/>
                </a:solidFill>
              </a:rPr>
              <a:t>use of </a:t>
            </a:r>
            <a:r>
              <a:rPr lang="en-US" sz="2400" u="sng" dirty="0">
                <a:solidFill>
                  <a:srgbClr val="000000"/>
                </a:solidFill>
              </a:rPr>
              <a:t>Federal</a:t>
            </a:r>
            <a:r>
              <a:rPr lang="en-US" sz="2400" dirty="0">
                <a:solidFill>
                  <a:srgbClr val="000000"/>
                </a:solidFill>
              </a:rPr>
              <a:t> funds</a:t>
            </a:r>
          </a:p>
          <a:p>
            <a:pPr eaLnBrk="1" hangingPunct="1"/>
            <a:r>
              <a:rPr lang="en-US" sz="2400" dirty="0">
                <a:solidFill>
                  <a:srgbClr val="FF0000"/>
                </a:solidFill>
              </a:rPr>
              <a:t>Controls and oversees all </a:t>
            </a:r>
            <a:r>
              <a:rPr lang="en-US" sz="2400" u="sng" dirty="0">
                <a:solidFill>
                  <a:srgbClr val="FF0000"/>
                </a:solidFill>
              </a:rPr>
              <a:t>Federal</a:t>
            </a:r>
            <a:r>
              <a:rPr lang="en-US" sz="2400" dirty="0">
                <a:solidFill>
                  <a:srgbClr val="FF0000"/>
                </a:solidFill>
              </a:rPr>
              <a:t> funds and property</a:t>
            </a:r>
            <a:r>
              <a:rPr lang="en-US" sz="2400" dirty="0"/>
              <a:t> </a:t>
            </a:r>
            <a:r>
              <a:rPr lang="en-US" sz="2400" dirty="0">
                <a:solidFill>
                  <a:srgbClr val="FF0000"/>
                </a:solidFill>
              </a:rPr>
              <a:t>of the U.S. Government issued to the State </a:t>
            </a:r>
          </a:p>
          <a:p>
            <a:pPr eaLnBrk="1" hangingPunct="1"/>
            <a:r>
              <a:rPr lang="en-US" sz="2400" dirty="0"/>
              <a:t>First Army IG inspects USPFOs on behalf of FORSCOM</a:t>
            </a:r>
          </a:p>
          <a:p>
            <a:pPr eaLnBrk="1" hangingPunct="1">
              <a:buFontTx/>
              <a:buNone/>
            </a:pPr>
            <a:r>
              <a:rPr lang="en-US" sz="2400" dirty="0"/>
              <a:t> </a:t>
            </a:r>
          </a:p>
        </p:txBody>
      </p:sp>
      <p:grpSp>
        <p:nvGrpSpPr>
          <p:cNvPr id="49156" name="Group 7"/>
          <p:cNvGrpSpPr>
            <a:grpSpLocks/>
          </p:cNvGrpSpPr>
          <p:nvPr/>
        </p:nvGrpSpPr>
        <p:grpSpPr bwMode="auto">
          <a:xfrm>
            <a:off x="7315200" y="152400"/>
            <a:ext cx="1231900" cy="1219200"/>
            <a:chOff x="7467600" y="76200"/>
            <a:chExt cx="1231900" cy="1219200"/>
          </a:xfrm>
        </p:grpSpPr>
        <p:sp>
          <p:nvSpPr>
            <p:cNvPr id="9"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a:p>
          </p:txBody>
        </p:sp>
        <p:sp>
          <p:nvSpPr>
            <p:cNvPr id="49164" name="Text Box 6"/>
            <p:cNvSpPr txBox="1">
              <a:spLocks noChangeArrowheads="1"/>
            </p:cNvSpPr>
            <p:nvPr/>
          </p:nvSpPr>
          <p:spPr bwMode="auto">
            <a:xfrm>
              <a:off x="7811173" y="505336"/>
              <a:ext cx="647027" cy="461665"/>
            </a:xfrm>
            <a:prstGeom prst="rect">
              <a:avLst/>
            </a:prstGeom>
            <a:noFill/>
            <a:ln w="12700">
              <a:noFill/>
              <a:miter lim="800000"/>
              <a:headEnd/>
              <a:tailEnd/>
            </a:ln>
          </p:spPr>
          <p:txBody>
            <a:bodyPr>
              <a:spAutoFit/>
            </a:bodyPr>
            <a:lstStyle/>
            <a:p>
              <a:pPr algn="l" eaLnBrk="0" hangingPunct="0"/>
              <a:r>
                <a:rPr lang="en-US" sz="1200" b="1" dirty="0">
                  <a:latin typeface="+mn-lt"/>
                </a:rPr>
                <a:t>ELO</a:t>
              </a:r>
            </a:p>
            <a:p>
              <a:pPr algn="l" eaLnBrk="0" hangingPunct="0"/>
              <a:r>
                <a:rPr lang="en-US" sz="1200" b="1" dirty="0">
                  <a:latin typeface="+mn-lt"/>
                </a:rPr>
                <a:t>   2 </a:t>
              </a:r>
            </a:p>
          </p:txBody>
        </p:sp>
      </p:grpSp>
      <p:sp>
        <p:nvSpPr>
          <p:cNvPr id="49157"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A55448F5-1210-4ACA-AF5E-F0CCC27B5CE9}" type="slidenum">
              <a:rPr lang="en-US" sz="1400" b="1" i="1" smtClean="0"/>
              <a:pPr/>
              <a:t>24</a:t>
            </a:fld>
            <a:endParaRPr lang="en-US" sz="1400" b="1" i="1"/>
          </a:p>
        </p:txBody>
      </p:sp>
      <p:pic>
        <p:nvPicPr>
          <p:cNvPr id="49158"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9159" name="Group 6"/>
          <p:cNvGrpSpPr>
            <a:grpSpLocks/>
          </p:cNvGrpSpPr>
          <p:nvPr/>
        </p:nvGrpSpPr>
        <p:grpSpPr bwMode="auto">
          <a:xfrm>
            <a:off x="228600" y="6477000"/>
            <a:ext cx="5105400" cy="152400"/>
            <a:chOff x="192" y="3792"/>
            <a:chExt cx="3216" cy="96"/>
          </a:xfrm>
        </p:grpSpPr>
        <p:sp>
          <p:nvSpPr>
            <p:cNvPr id="12"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3"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5" name="TextBox 14"/>
          <p:cNvSpPr txBox="1"/>
          <p:nvPr/>
        </p:nvSpPr>
        <p:spPr>
          <a:xfrm>
            <a:off x="152400" y="5864684"/>
            <a:ext cx="8839200" cy="584775"/>
          </a:xfrm>
          <a:prstGeom prst="rect">
            <a:avLst/>
          </a:prstGeom>
          <a:noFill/>
        </p:spPr>
        <p:txBody>
          <a:bodyPr wrap="square" rtlCol="0">
            <a:spAutoFit/>
          </a:bodyPr>
          <a:lstStyle/>
          <a:p>
            <a:pPr algn="l"/>
            <a:r>
              <a:rPr lang="en-US" sz="1600" dirty="0"/>
              <a:t>CNGBI 9501.01, July 2021, </a:t>
            </a:r>
            <a:r>
              <a:rPr lang="en-US" sz="1600" u="sng" dirty="0"/>
              <a:t>National Guard Bureau United States Property and Fiscal Officer Program</a:t>
            </a:r>
            <a:r>
              <a:rPr lang="en-US" sz="1600" dirty="0"/>
              <a:t>; DoDI 1200.18, </a:t>
            </a:r>
            <a:r>
              <a:rPr lang="en-US" sz="1600" u="sng" dirty="0"/>
              <a:t>The United States Property and Fiscal Officer (USPFO) Program</a:t>
            </a:r>
          </a:p>
        </p:txBody>
      </p:sp>
      <p:sp>
        <p:nvSpPr>
          <p:cNvPr id="2" name="Rectangle 9">
            <a:extLst>
              <a:ext uri="{FF2B5EF4-FFF2-40B4-BE49-F238E27FC236}">
                <a16:creationId xmlns:a16="http://schemas.microsoft.com/office/drawing/2014/main" id="{059EEF49-0B13-703B-E0D1-A5B8FD7F4727}"/>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transition>
    <p:pull/>
    <p:sndAc>
      <p:end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p:cNvGraphicFramePr>
          <p:nvPr/>
        </p:nvGraphicFramePr>
        <p:xfrm>
          <a:off x="1752600" y="2438400"/>
          <a:ext cx="2209800" cy="3276600"/>
        </p:xfrm>
        <a:graphic>
          <a:graphicData uri="http://schemas.openxmlformats.org/presentationml/2006/ole">
            <mc:AlternateContent xmlns:mc="http://schemas.openxmlformats.org/markup-compatibility/2006">
              <mc:Choice xmlns:v="urn:schemas-microsoft-com:vml" Requires="v">
                <p:oleObj name="Clip" r:id="rId3" imgW="2376360" imgH="3630600" progId="">
                  <p:embed/>
                </p:oleObj>
              </mc:Choice>
              <mc:Fallback>
                <p:oleObj name="Clip" r:id="rId3" imgW="2376360" imgH="3630600" progId="">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438400"/>
                        <a:ext cx="2209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5" name="Picture 4"/>
          <p:cNvPicPr>
            <a:picLocks noChangeArrowheads="1"/>
          </p:cNvPicPr>
          <p:nvPr/>
        </p:nvPicPr>
        <p:blipFill>
          <a:blip r:embed="rId5" cstate="print"/>
          <a:srcRect/>
          <a:stretch>
            <a:fillRect/>
          </a:stretch>
        </p:blipFill>
        <p:spPr bwMode="auto">
          <a:xfrm>
            <a:off x="5715000" y="2855913"/>
            <a:ext cx="2438400" cy="2478087"/>
          </a:xfrm>
          <a:prstGeom prst="rect">
            <a:avLst/>
          </a:prstGeom>
          <a:noFill/>
          <a:ln w="9525">
            <a:noFill/>
            <a:miter lim="800000"/>
            <a:headEnd/>
            <a:tailEnd/>
          </a:ln>
        </p:spPr>
      </p:pic>
      <p:sp>
        <p:nvSpPr>
          <p:cNvPr id="3076" name="Text Box 5"/>
          <p:cNvSpPr txBox="1">
            <a:spLocks noChangeArrowheads="1"/>
          </p:cNvSpPr>
          <p:nvPr/>
        </p:nvSpPr>
        <p:spPr bwMode="auto">
          <a:xfrm>
            <a:off x="1524000" y="304800"/>
            <a:ext cx="6705600" cy="641350"/>
          </a:xfrm>
          <a:prstGeom prst="rect">
            <a:avLst/>
          </a:prstGeom>
          <a:noFill/>
          <a:ln w="9525">
            <a:noFill/>
            <a:miter lim="800000"/>
            <a:headEnd/>
            <a:tailEnd/>
          </a:ln>
        </p:spPr>
        <p:txBody>
          <a:bodyPr>
            <a:spAutoFit/>
          </a:bodyPr>
          <a:lstStyle/>
          <a:p>
            <a:pPr>
              <a:spcBef>
                <a:spcPct val="50000"/>
              </a:spcBef>
            </a:pPr>
            <a:r>
              <a:rPr lang="en-US" sz="3600" b="1" dirty="0">
                <a:solidFill>
                  <a:srgbClr val="0000FF"/>
                </a:solidFill>
              </a:rPr>
              <a:t>United States Army Reserve</a:t>
            </a:r>
          </a:p>
        </p:txBody>
      </p:sp>
      <p:sp>
        <p:nvSpPr>
          <p:cNvPr id="3077" name="Text Box 6"/>
          <p:cNvSpPr txBox="1">
            <a:spLocks noChangeArrowheads="1"/>
          </p:cNvSpPr>
          <p:nvPr/>
        </p:nvSpPr>
        <p:spPr bwMode="auto">
          <a:xfrm>
            <a:off x="1676400" y="5791200"/>
            <a:ext cx="2971800" cy="519113"/>
          </a:xfrm>
          <a:prstGeom prst="rect">
            <a:avLst/>
          </a:prstGeom>
          <a:noFill/>
          <a:ln w="9525">
            <a:noFill/>
            <a:miter lim="800000"/>
            <a:headEnd/>
            <a:tailEnd/>
          </a:ln>
        </p:spPr>
        <p:txBody>
          <a:bodyPr>
            <a:spAutoFit/>
          </a:bodyPr>
          <a:lstStyle/>
          <a:p>
            <a:pPr algn="l">
              <a:spcBef>
                <a:spcPct val="50000"/>
              </a:spcBef>
            </a:pPr>
            <a:r>
              <a:rPr lang="en-US" b="1">
                <a:latin typeface="Times New Roman" pitchFamily="18" charset="0"/>
              </a:rPr>
              <a:t>   </a:t>
            </a:r>
            <a:r>
              <a:rPr lang="en-US" b="1">
                <a:solidFill>
                  <a:srgbClr val="0000FF"/>
                </a:solidFill>
              </a:rPr>
              <a:t>COMPO  3</a:t>
            </a:r>
          </a:p>
        </p:txBody>
      </p:sp>
      <p:sp>
        <p:nvSpPr>
          <p:cNvPr id="3078"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D80F04E2-5BC3-4FF2-B96B-1DDE47054438}" type="slidenum">
              <a:rPr lang="en-US" sz="1400" b="1" i="1" smtClean="0"/>
              <a:pPr/>
              <a:t>25</a:t>
            </a:fld>
            <a:endParaRPr lang="en-US" sz="1400" b="1" i="1"/>
          </a:p>
        </p:txBody>
      </p:sp>
      <p:pic>
        <p:nvPicPr>
          <p:cNvPr id="3079" name="Picture 5" descr="tigucrestlarg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080" name="Group 6"/>
          <p:cNvGrpSpPr>
            <a:grpSpLocks/>
          </p:cNvGrpSpPr>
          <p:nvPr/>
        </p:nvGrpSpPr>
        <p:grpSpPr bwMode="auto">
          <a:xfrm>
            <a:off x="228600" y="6477000"/>
            <a:ext cx="5105400" cy="152400"/>
            <a:chOff x="192" y="3792"/>
            <a:chExt cx="3216" cy="96"/>
          </a:xfrm>
        </p:grpSpPr>
        <p:sp>
          <p:nvSpPr>
            <p:cNvPr id="10"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1"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D331D855-F129-4023-A486-FE7EA32F34D3}"/>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1066800" y="180975"/>
            <a:ext cx="7010400" cy="1190625"/>
          </a:xfrm>
          <a:prstGeom prst="rect">
            <a:avLst/>
          </a:prstGeom>
          <a:noFill/>
          <a:ln w="9525">
            <a:noFill/>
            <a:miter lim="800000"/>
            <a:headEnd/>
            <a:tailEnd/>
          </a:ln>
        </p:spPr>
        <p:txBody>
          <a:bodyPr>
            <a:spAutoFit/>
          </a:bodyPr>
          <a:lstStyle/>
          <a:p>
            <a:r>
              <a:rPr lang="en-US" sz="3600" b="1" dirty="0">
                <a:solidFill>
                  <a:srgbClr val="0000FF"/>
                </a:solidFill>
              </a:rPr>
              <a:t>Legal Basis for </a:t>
            </a:r>
          </a:p>
          <a:p>
            <a:r>
              <a:rPr lang="en-US" sz="3600" b="1" dirty="0">
                <a:solidFill>
                  <a:srgbClr val="0000FF"/>
                </a:solidFill>
              </a:rPr>
              <a:t>Army Reserve</a:t>
            </a:r>
          </a:p>
        </p:txBody>
      </p:sp>
      <p:sp>
        <p:nvSpPr>
          <p:cNvPr id="50179" name="Text Box 4"/>
          <p:cNvSpPr txBox="1">
            <a:spLocks noChangeArrowheads="1"/>
          </p:cNvSpPr>
          <p:nvPr/>
        </p:nvSpPr>
        <p:spPr bwMode="auto">
          <a:xfrm>
            <a:off x="381000" y="2006600"/>
            <a:ext cx="8382000" cy="3925888"/>
          </a:xfrm>
          <a:prstGeom prst="rect">
            <a:avLst/>
          </a:prstGeom>
          <a:noFill/>
          <a:ln w="9525">
            <a:noFill/>
            <a:miter lim="800000"/>
            <a:headEnd/>
            <a:tailEnd/>
          </a:ln>
        </p:spPr>
        <p:txBody>
          <a:bodyPr>
            <a:spAutoFit/>
          </a:bodyPr>
          <a:lstStyle/>
          <a:p>
            <a:pPr algn="l">
              <a:spcBef>
                <a:spcPct val="50000"/>
              </a:spcBef>
            </a:pPr>
            <a:r>
              <a:rPr lang="en-US" sz="2400" b="1" u="sng"/>
              <a:t>Title 10, United States Code, Section 10104</a:t>
            </a:r>
          </a:p>
          <a:p>
            <a:pPr algn="l">
              <a:spcBef>
                <a:spcPct val="50000"/>
              </a:spcBef>
            </a:pPr>
            <a:r>
              <a:rPr lang="en-US" sz="2400" b="1"/>
              <a:t>“To provide trained units and qualified persons available for active duty in the armed forces, in time of war or national emergency and at such other times as the national security requires, to fill the needs of the armed forces whenever, during, and after the period needed to procure and train additional units and qualified persons to achieve the planned mobilization, more units and persons are needed than are in the regular components.”</a:t>
            </a:r>
          </a:p>
        </p:txBody>
      </p:sp>
      <p:pic>
        <p:nvPicPr>
          <p:cNvPr id="50180" name="Picture 5" descr="BS01009_"/>
          <p:cNvPicPr>
            <a:picLocks noChangeAspect="1" noChangeArrowheads="1"/>
          </p:cNvPicPr>
          <p:nvPr/>
        </p:nvPicPr>
        <p:blipFill>
          <a:blip r:embed="rId3" cstate="print"/>
          <a:srcRect/>
          <a:stretch>
            <a:fillRect/>
          </a:stretch>
        </p:blipFill>
        <p:spPr bwMode="auto">
          <a:xfrm>
            <a:off x="7315200" y="5334000"/>
            <a:ext cx="1447800" cy="1071563"/>
          </a:xfrm>
          <a:prstGeom prst="rect">
            <a:avLst/>
          </a:prstGeom>
          <a:noFill/>
          <a:ln w="9525">
            <a:noFill/>
            <a:miter lim="800000"/>
            <a:headEnd/>
            <a:tailEnd/>
          </a:ln>
        </p:spPr>
      </p:pic>
      <p:sp>
        <p:nvSpPr>
          <p:cNvPr id="50181"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E5EA3E81-B972-40CA-86F7-9B6FA7A43450}" type="slidenum">
              <a:rPr lang="en-US" sz="1400" b="1" i="1" smtClean="0"/>
              <a:pPr/>
              <a:t>26</a:t>
            </a:fld>
            <a:endParaRPr lang="en-US" sz="1400" b="1" i="1"/>
          </a:p>
        </p:txBody>
      </p:sp>
      <p:pic>
        <p:nvPicPr>
          <p:cNvPr id="50182"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50183"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3C8BB876-F460-C98C-2DC1-A9BA99193402}"/>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1439411" y="152400"/>
            <a:ext cx="6248400" cy="646331"/>
          </a:xfrm>
          <a:prstGeom prst="rect">
            <a:avLst/>
          </a:prstGeom>
          <a:noFill/>
          <a:ln w="9525">
            <a:noFill/>
            <a:miter lim="800000"/>
            <a:headEnd/>
            <a:tailEnd/>
          </a:ln>
        </p:spPr>
        <p:txBody>
          <a:bodyPr>
            <a:spAutoFit/>
          </a:bodyPr>
          <a:lstStyle/>
          <a:p>
            <a:r>
              <a:rPr lang="en-US" sz="3600" b="1" dirty="0">
                <a:solidFill>
                  <a:srgbClr val="0000FF"/>
                </a:solidFill>
              </a:rPr>
              <a:t>Army Reserve - Mission </a:t>
            </a:r>
          </a:p>
        </p:txBody>
      </p:sp>
      <p:sp>
        <p:nvSpPr>
          <p:cNvPr id="45059" name="Text Box 4"/>
          <p:cNvSpPr txBox="1">
            <a:spLocks noChangeArrowheads="1"/>
          </p:cNvSpPr>
          <p:nvPr/>
        </p:nvSpPr>
        <p:spPr bwMode="auto">
          <a:xfrm>
            <a:off x="381000" y="2517338"/>
            <a:ext cx="8458200" cy="1292662"/>
          </a:xfrm>
          <a:prstGeom prst="rect">
            <a:avLst/>
          </a:prstGeom>
          <a:noFill/>
          <a:ln w="9525">
            <a:noFill/>
            <a:miter lim="800000"/>
            <a:headEnd/>
            <a:tailEnd/>
          </a:ln>
        </p:spPr>
        <p:txBody>
          <a:bodyPr wrap="square">
            <a:spAutoFit/>
          </a:bodyPr>
          <a:lstStyle/>
          <a:p>
            <a:pPr algn="l"/>
            <a:r>
              <a:rPr lang="en-US" sz="2600" b="1" dirty="0"/>
              <a:t>To Provide COMBAT-READY units and Soldiers to the Army and Joint Force ACROSS THE FULL SPECTRUM OF CONFLICT.</a:t>
            </a:r>
          </a:p>
        </p:txBody>
      </p:sp>
      <p:sp>
        <p:nvSpPr>
          <p:cNvPr id="45061"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9D77330E-77F0-4824-B031-AD6A8B07E3C1}" type="slidenum">
              <a:rPr lang="en-US" sz="1400" b="1" i="1" smtClean="0"/>
              <a:pPr/>
              <a:t>27</a:t>
            </a:fld>
            <a:endParaRPr lang="en-US" sz="1400" b="1" i="1"/>
          </a:p>
        </p:txBody>
      </p:sp>
      <p:pic>
        <p:nvPicPr>
          <p:cNvPr id="45062"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5063"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4" name="TextBox 3">
            <a:extLst>
              <a:ext uri="{FF2B5EF4-FFF2-40B4-BE49-F238E27FC236}">
                <a16:creationId xmlns:a16="http://schemas.microsoft.com/office/drawing/2014/main" id="{061DED61-48A3-8EC8-C4D2-3628081F31D8}"/>
              </a:ext>
            </a:extLst>
          </p:cNvPr>
          <p:cNvSpPr txBox="1"/>
          <p:nvPr/>
        </p:nvSpPr>
        <p:spPr>
          <a:xfrm>
            <a:off x="3505200" y="6137702"/>
            <a:ext cx="5150068" cy="276999"/>
          </a:xfrm>
          <a:prstGeom prst="rect">
            <a:avLst/>
          </a:prstGeom>
          <a:noFill/>
        </p:spPr>
        <p:txBody>
          <a:bodyPr wrap="square">
            <a:spAutoFit/>
          </a:bodyPr>
          <a:lstStyle/>
          <a:p>
            <a:r>
              <a:rPr lang="en-US" sz="1200" dirty="0"/>
              <a:t>https://www.usar.army.mil/About-Us/</a:t>
            </a:r>
          </a:p>
        </p:txBody>
      </p:sp>
      <p:sp>
        <p:nvSpPr>
          <p:cNvPr id="2" name="Rectangle 9">
            <a:extLst>
              <a:ext uri="{FF2B5EF4-FFF2-40B4-BE49-F238E27FC236}">
                <a16:creationId xmlns:a16="http://schemas.microsoft.com/office/drawing/2014/main" id="{2FB2BE82-EA80-D27B-2517-2CE2BB8F09B4}"/>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extLst>
      <p:ext uri="{BB962C8B-B14F-4D97-AF65-F5344CB8AC3E}">
        <p14:creationId xmlns:p14="http://schemas.microsoft.com/office/powerpoint/2010/main" val="1297675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4"/>
          <p:cNvSpPr txBox="1">
            <a:spLocks noChangeArrowheads="1"/>
          </p:cNvSpPr>
          <p:nvPr/>
        </p:nvSpPr>
        <p:spPr bwMode="auto">
          <a:xfrm>
            <a:off x="1219200" y="76200"/>
            <a:ext cx="6477000" cy="1190625"/>
          </a:xfrm>
          <a:prstGeom prst="rect">
            <a:avLst/>
          </a:prstGeom>
          <a:noFill/>
          <a:ln w="9525">
            <a:noFill/>
            <a:miter lim="800000"/>
            <a:headEnd/>
            <a:tailEnd/>
          </a:ln>
        </p:spPr>
        <p:txBody>
          <a:bodyPr>
            <a:spAutoFit/>
          </a:bodyPr>
          <a:lstStyle/>
          <a:p>
            <a:r>
              <a:rPr lang="en-US" sz="3600" b="1" dirty="0">
                <a:solidFill>
                  <a:srgbClr val="0000FF"/>
                </a:solidFill>
              </a:rPr>
              <a:t>Army Reserve</a:t>
            </a:r>
          </a:p>
          <a:p>
            <a:r>
              <a:rPr lang="en-US" sz="3600" b="1" dirty="0">
                <a:solidFill>
                  <a:srgbClr val="0000FF"/>
                </a:solidFill>
              </a:rPr>
              <a:t>Command and Control</a:t>
            </a:r>
          </a:p>
        </p:txBody>
      </p:sp>
      <p:sp>
        <p:nvSpPr>
          <p:cNvPr id="51205"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C96546BD-839A-42AA-B5C3-8C21E87CEE4D}" type="slidenum">
              <a:rPr lang="en-US" sz="1400" b="1" i="1" smtClean="0"/>
              <a:pPr/>
              <a:t>28</a:t>
            </a:fld>
            <a:endParaRPr lang="en-US" sz="1400" b="1" i="1"/>
          </a:p>
        </p:txBody>
      </p:sp>
      <p:pic>
        <p:nvPicPr>
          <p:cNvPr id="51206"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51207" name="Group 6"/>
          <p:cNvGrpSpPr>
            <a:grpSpLocks/>
          </p:cNvGrpSpPr>
          <p:nvPr/>
        </p:nvGrpSpPr>
        <p:grpSpPr bwMode="auto">
          <a:xfrm>
            <a:off x="228600" y="6477000"/>
            <a:ext cx="5105400" cy="152400"/>
            <a:chOff x="192" y="3792"/>
            <a:chExt cx="3216" cy="96"/>
          </a:xfrm>
        </p:grpSpPr>
        <p:sp>
          <p:nvSpPr>
            <p:cNvPr id="27"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44"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9" name="TextBox 28"/>
          <p:cNvSpPr txBox="1"/>
          <p:nvPr/>
        </p:nvSpPr>
        <p:spPr>
          <a:xfrm>
            <a:off x="4343400" y="6096000"/>
            <a:ext cx="4743671" cy="276999"/>
          </a:xfrm>
          <a:prstGeom prst="rect">
            <a:avLst/>
          </a:prstGeom>
          <a:noFill/>
        </p:spPr>
        <p:txBody>
          <a:bodyPr wrap="none" rtlCol="0">
            <a:spAutoFit/>
          </a:bodyPr>
          <a:lstStyle/>
          <a:p>
            <a:r>
              <a:rPr lang="en-US" sz="1200" b="1" dirty="0"/>
              <a:t>IG Reference Guide, Part 6 and www.usar.army.mil/Commands/</a:t>
            </a:r>
          </a:p>
        </p:txBody>
      </p:sp>
      <p:grpSp>
        <p:nvGrpSpPr>
          <p:cNvPr id="24" name="Group 23"/>
          <p:cNvGrpSpPr/>
          <p:nvPr/>
        </p:nvGrpSpPr>
        <p:grpSpPr>
          <a:xfrm>
            <a:off x="7503658" y="391338"/>
            <a:ext cx="1052513" cy="903288"/>
            <a:chOff x="7543799" y="925512"/>
            <a:chExt cx="1052513" cy="903288"/>
          </a:xfrm>
        </p:grpSpPr>
        <p:sp>
          <p:nvSpPr>
            <p:cNvPr id="25"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26"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a:t>
              </a:r>
            </a:p>
          </p:txBody>
        </p:sp>
      </p:grpSp>
      <p:grpSp>
        <p:nvGrpSpPr>
          <p:cNvPr id="5" name="Group 4">
            <a:extLst>
              <a:ext uri="{FF2B5EF4-FFF2-40B4-BE49-F238E27FC236}">
                <a16:creationId xmlns:a16="http://schemas.microsoft.com/office/drawing/2014/main" id="{0044B0B2-0CBE-34BA-2500-A48F11439F2B}"/>
              </a:ext>
            </a:extLst>
          </p:cNvPr>
          <p:cNvGrpSpPr/>
          <p:nvPr/>
        </p:nvGrpSpPr>
        <p:grpSpPr>
          <a:xfrm>
            <a:off x="2066146" y="1436452"/>
            <a:ext cx="5782454" cy="4354748"/>
            <a:chOff x="1678899" y="1245808"/>
            <a:chExt cx="5782454" cy="4354748"/>
          </a:xfrm>
        </p:grpSpPr>
        <p:grpSp>
          <p:nvGrpSpPr>
            <p:cNvPr id="51213" name="Group 28"/>
            <p:cNvGrpSpPr>
              <a:grpSpLocks/>
            </p:cNvGrpSpPr>
            <p:nvPr/>
          </p:nvGrpSpPr>
          <p:grpSpPr bwMode="auto">
            <a:xfrm>
              <a:off x="1678899" y="1531866"/>
              <a:ext cx="5782454" cy="4068690"/>
              <a:chOff x="2259332" y="608552"/>
              <a:chExt cx="4409123" cy="4599367"/>
            </a:xfrm>
          </p:grpSpPr>
          <p:sp>
            <p:nvSpPr>
              <p:cNvPr id="32" name="Rounded Rectangle 31"/>
              <p:cNvSpPr/>
              <p:nvPr/>
            </p:nvSpPr>
            <p:spPr>
              <a:xfrm>
                <a:off x="3748088" y="1829426"/>
                <a:ext cx="1524000" cy="761402"/>
              </a:xfrm>
              <a:prstGeom prst="roundRect">
                <a:avLst/>
              </a:prstGeom>
              <a:solidFill>
                <a:schemeClr val="tx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b="1" dirty="0">
                    <a:solidFill>
                      <a:schemeClr val="tx1"/>
                    </a:solidFill>
                  </a:rPr>
                  <a:t>FORSCOM</a:t>
                </a:r>
              </a:p>
            </p:txBody>
          </p:sp>
          <p:sp>
            <p:nvSpPr>
              <p:cNvPr id="33" name="Rounded Rectangle 32"/>
              <p:cNvSpPr/>
              <p:nvPr/>
            </p:nvSpPr>
            <p:spPr>
              <a:xfrm>
                <a:off x="5046346" y="608552"/>
                <a:ext cx="950215" cy="517366"/>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b="1" dirty="0">
                    <a:solidFill>
                      <a:schemeClr val="tx1"/>
                    </a:solidFill>
                  </a:rPr>
                  <a:t>HQDA</a:t>
                </a:r>
              </a:p>
            </p:txBody>
          </p:sp>
          <p:sp>
            <p:nvSpPr>
              <p:cNvPr id="34" name="Rounded Rectangle 33"/>
              <p:cNvSpPr/>
              <p:nvPr/>
            </p:nvSpPr>
            <p:spPr>
              <a:xfrm>
                <a:off x="3748088" y="2971529"/>
                <a:ext cx="1524000" cy="762924"/>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b="1" dirty="0">
                    <a:solidFill>
                      <a:schemeClr val="tx1"/>
                    </a:solidFill>
                  </a:rPr>
                  <a:t>USARC</a:t>
                </a:r>
              </a:p>
            </p:txBody>
          </p:sp>
          <p:grpSp>
            <p:nvGrpSpPr>
              <p:cNvPr id="51217" name="Group 9"/>
              <p:cNvGrpSpPr>
                <a:grpSpLocks/>
              </p:cNvGrpSpPr>
              <p:nvPr/>
            </p:nvGrpSpPr>
            <p:grpSpPr bwMode="auto">
              <a:xfrm>
                <a:off x="2259332" y="4163884"/>
                <a:ext cx="4409123" cy="1044035"/>
                <a:chOff x="2335532" y="4343994"/>
                <a:chExt cx="4409123" cy="1044035"/>
              </a:xfrm>
            </p:grpSpPr>
            <p:sp>
              <p:nvSpPr>
                <p:cNvPr id="41" name="Rounded Rectangle 6"/>
                <p:cNvSpPr/>
                <p:nvPr/>
              </p:nvSpPr>
              <p:spPr>
                <a:xfrm>
                  <a:off x="5006342" y="4343994"/>
                  <a:ext cx="1738313" cy="104403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b="1" dirty="0">
                      <a:solidFill>
                        <a:schemeClr val="tx1"/>
                      </a:solidFill>
                    </a:rPr>
                    <a:t>FUNCTIONAL CMDS</a:t>
                  </a:r>
                </a:p>
              </p:txBody>
            </p:sp>
            <p:sp>
              <p:nvSpPr>
                <p:cNvPr id="43" name="Rounded Rectangle 42"/>
                <p:cNvSpPr/>
                <p:nvPr/>
              </p:nvSpPr>
              <p:spPr>
                <a:xfrm>
                  <a:off x="2335532" y="4343994"/>
                  <a:ext cx="1857375" cy="100140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b="1" dirty="0">
                      <a:solidFill>
                        <a:schemeClr val="tx1"/>
                      </a:solidFill>
                    </a:rPr>
                    <a:t>GEOGRAPHIC CMDS</a:t>
                  </a:r>
                </a:p>
              </p:txBody>
            </p:sp>
          </p:grpSp>
          <p:cxnSp>
            <p:nvCxnSpPr>
              <p:cNvPr id="36" name="Straight Connector 35"/>
              <p:cNvCxnSpPr/>
              <p:nvPr/>
            </p:nvCxnSpPr>
            <p:spPr>
              <a:xfrm rot="5400000">
                <a:off x="4304092" y="1638314"/>
                <a:ext cx="382224" cy="0"/>
              </a:xfrm>
              <a:prstGeom prst="line">
                <a:avLst/>
              </a:prstGeom>
              <a:ln/>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rot="5400000">
                <a:off x="4304854" y="2781179"/>
                <a:ext cx="380701" cy="0"/>
              </a:xfrm>
              <a:prstGeom prst="line">
                <a:avLst/>
              </a:prstGeom>
              <a:ln/>
            </p:spPr>
            <p:style>
              <a:lnRef idx="3">
                <a:schemeClr val="dk1"/>
              </a:lnRef>
              <a:fillRef idx="0">
                <a:schemeClr val="dk1"/>
              </a:fillRef>
              <a:effectRef idx="2">
                <a:schemeClr val="dk1"/>
              </a:effectRef>
              <a:fontRef idx="minor">
                <a:schemeClr val="tx1"/>
              </a:fontRef>
            </p:style>
          </p:cxnSp>
          <p:cxnSp>
            <p:nvCxnSpPr>
              <p:cNvPr id="38" name="Straight Connector 37"/>
              <p:cNvCxnSpPr/>
              <p:nvPr/>
            </p:nvCxnSpPr>
            <p:spPr>
              <a:xfrm>
                <a:off x="4502647" y="3748159"/>
                <a:ext cx="7441" cy="916425"/>
              </a:xfrm>
              <a:prstGeom prst="line">
                <a:avLst/>
              </a:prstGeom>
              <a:ln/>
            </p:spPr>
            <p:style>
              <a:lnRef idx="3">
                <a:schemeClr val="dk1"/>
              </a:lnRef>
              <a:fillRef idx="0">
                <a:schemeClr val="dk1"/>
              </a:fillRef>
              <a:effectRef idx="2">
                <a:schemeClr val="dk1"/>
              </a:effectRef>
              <a:fontRef idx="minor">
                <a:schemeClr val="tx1"/>
              </a:fontRef>
            </p:style>
          </p:cxnSp>
          <p:cxnSp>
            <p:nvCxnSpPr>
              <p:cNvPr id="39" name="Straight Connector 38"/>
              <p:cNvCxnSpPr>
                <a:stCxn id="43" idx="3"/>
                <a:endCxn id="41" idx="1"/>
              </p:cNvCxnSpPr>
              <p:nvPr/>
            </p:nvCxnSpPr>
            <p:spPr>
              <a:xfrm>
                <a:off x="4116707" y="4664585"/>
                <a:ext cx="813435" cy="213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4"/>
            <a:stretch>
              <a:fillRect/>
            </a:stretch>
          </p:blipFill>
          <p:spPr>
            <a:xfrm>
              <a:off x="6069969" y="2413609"/>
              <a:ext cx="1002454" cy="1009798"/>
            </a:xfrm>
            <a:prstGeom prst="rect">
              <a:avLst/>
            </a:prstGeom>
          </p:spPr>
        </p:pic>
        <p:pic>
          <p:nvPicPr>
            <p:cNvPr id="3" name="Picture 2"/>
            <p:cNvPicPr>
              <a:picLocks noChangeAspect="1"/>
            </p:cNvPicPr>
            <p:nvPr/>
          </p:nvPicPr>
          <p:blipFill>
            <a:blip r:embed="rId5"/>
            <a:stretch>
              <a:fillRect/>
            </a:stretch>
          </p:blipFill>
          <p:spPr>
            <a:xfrm>
              <a:off x="6055765" y="3451208"/>
              <a:ext cx="1122793" cy="1079305"/>
            </a:xfrm>
            <a:prstGeom prst="rect">
              <a:avLst/>
            </a:prstGeom>
          </p:spPr>
        </p:pic>
        <p:pic>
          <p:nvPicPr>
            <p:cNvPr id="4" name="Picture 3"/>
            <p:cNvPicPr>
              <a:picLocks noChangeAspect="1"/>
            </p:cNvPicPr>
            <p:nvPr/>
          </p:nvPicPr>
          <p:blipFill>
            <a:blip r:embed="rId6"/>
            <a:stretch>
              <a:fillRect/>
            </a:stretch>
          </p:blipFill>
          <p:spPr>
            <a:xfrm>
              <a:off x="4049216" y="1245808"/>
              <a:ext cx="1123950" cy="1171575"/>
            </a:xfrm>
            <a:prstGeom prst="rect">
              <a:avLst/>
            </a:prstGeom>
          </p:spPr>
        </p:pic>
      </p:grpSp>
      <p:sp>
        <p:nvSpPr>
          <p:cNvPr id="6" name="Rectangle 9">
            <a:extLst>
              <a:ext uri="{FF2B5EF4-FFF2-40B4-BE49-F238E27FC236}">
                <a16:creationId xmlns:a16="http://schemas.microsoft.com/office/drawing/2014/main" id="{4B68A164-8C3C-7892-2B4D-6C6C275D71F4}"/>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
        <p:nvSpPr>
          <p:cNvPr id="7" name="Rounded Rectangle 33">
            <a:extLst>
              <a:ext uri="{FF2B5EF4-FFF2-40B4-BE49-F238E27FC236}">
                <a16:creationId xmlns:a16="http://schemas.microsoft.com/office/drawing/2014/main" id="{B253F45E-B4B1-2799-6A10-E8C253F67C93}"/>
              </a:ext>
            </a:extLst>
          </p:cNvPr>
          <p:cNvSpPr/>
          <p:nvPr/>
        </p:nvSpPr>
        <p:spPr bwMode="auto">
          <a:xfrm>
            <a:off x="1123248" y="3820903"/>
            <a:ext cx="1998688" cy="674897"/>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b="1" dirty="0">
                <a:solidFill>
                  <a:schemeClr val="tx1"/>
                </a:solidFill>
              </a:rPr>
              <a:t>OCAR</a:t>
            </a:r>
          </a:p>
        </p:txBody>
      </p:sp>
      <p:cxnSp>
        <p:nvCxnSpPr>
          <p:cNvPr id="8" name="Straight Connector 7">
            <a:extLst>
              <a:ext uri="{FF2B5EF4-FFF2-40B4-BE49-F238E27FC236}">
                <a16:creationId xmlns:a16="http://schemas.microsoft.com/office/drawing/2014/main" id="{03972056-13A9-5305-B25B-4D43655783CC}"/>
              </a:ext>
            </a:extLst>
          </p:cNvPr>
          <p:cNvCxnSpPr>
            <a:cxnSpLocks/>
          </p:cNvCxnSpPr>
          <p:nvPr/>
        </p:nvCxnSpPr>
        <p:spPr bwMode="auto">
          <a:xfrm>
            <a:off x="2133600" y="3109152"/>
            <a:ext cx="0" cy="701088"/>
          </a:xfrm>
          <a:prstGeom prst="line">
            <a:avLst/>
          </a:prstGeom>
          <a:ln/>
        </p:spPr>
        <p:style>
          <a:lnRef idx="3">
            <a:schemeClr val="dk1"/>
          </a:lnRef>
          <a:fillRef idx="0">
            <a:schemeClr val="dk1"/>
          </a:fillRef>
          <a:effectRef idx="2">
            <a:schemeClr val="dk1"/>
          </a:effectRef>
          <a:fontRef idx="minor">
            <a:schemeClr val="tx1"/>
          </a:fontRef>
        </p:style>
      </p:cxnSp>
      <p:grpSp>
        <p:nvGrpSpPr>
          <p:cNvPr id="16" name="Group 15">
            <a:extLst>
              <a:ext uri="{FF2B5EF4-FFF2-40B4-BE49-F238E27FC236}">
                <a16:creationId xmlns:a16="http://schemas.microsoft.com/office/drawing/2014/main" id="{609078DB-EFC2-0CA4-E3FE-8EF1BDF1281D}"/>
              </a:ext>
            </a:extLst>
          </p:cNvPr>
          <p:cNvGrpSpPr/>
          <p:nvPr/>
        </p:nvGrpSpPr>
        <p:grpSpPr>
          <a:xfrm>
            <a:off x="3347542" y="4059504"/>
            <a:ext cx="445463" cy="224689"/>
            <a:chOff x="3059500" y="4093499"/>
            <a:chExt cx="1066801" cy="107316"/>
          </a:xfrm>
        </p:grpSpPr>
        <p:cxnSp>
          <p:nvCxnSpPr>
            <p:cNvPr id="14" name="Straight Connector 13">
              <a:extLst>
                <a:ext uri="{FF2B5EF4-FFF2-40B4-BE49-F238E27FC236}">
                  <a16:creationId xmlns:a16="http://schemas.microsoft.com/office/drawing/2014/main" id="{2FDEA3D3-9804-A840-80BB-A5CE63325415}"/>
                </a:ext>
              </a:extLst>
            </p:cNvPr>
            <p:cNvCxnSpPr>
              <a:cxnSpLocks/>
            </p:cNvCxnSpPr>
            <p:nvPr/>
          </p:nvCxnSpPr>
          <p:spPr bwMode="auto">
            <a:xfrm>
              <a:off x="3059500" y="4093499"/>
              <a:ext cx="1066801" cy="0"/>
            </a:xfrm>
            <a:prstGeom prst="line">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558174DD-4B90-2BEF-4485-FFE24EE8BFC0}"/>
                </a:ext>
              </a:extLst>
            </p:cNvPr>
            <p:cNvCxnSpPr>
              <a:cxnSpLocks/>
            </p:cNvCxnSpPr>
            <p:nvPr/>
          </p:nvCxnSpPr>
          <p:spPr bwMode="auto">
            <a:xfrm>
              <a:off x="3063792" y="4200815"/>
              <a:ext cx="1062508" cy="0"/>
            </a:xfrm>
            <a:prstGeom prst="line">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19" name="Group 18">
            <a:extLst>
              <a:ext uri="{FF2B5EF4-FFF2-40B4-BE49-F238E27FC236}">
                <a16:creationId xmlns:a16="http://schemas.microsoft.com/office/drawing/2014/main" id="{0B341DD2-EEEF-73C7-6485-C537B4E674EB}"/>
              </a:ext>
            </a:extLst>
          </p:cNvPr>
          <p:cNvGrpSpPr/>
          <p:nvPr/>
        </p:nvGrpSpPr>
        <p:grpSpPr>
          <a:xfrm>
            <a:off x="1371601" y="1975321"/>
            <a:ext cx="1574800" cy="1190625"/>
            <a:chOff x="1409545" y="3439747"/>
            <a:chExt cx="914400" cy="711468"/>
          </a:xfrm>
        </p:grpSpPr>
        <p:pic>
          <p:nvPicPr>
            <p:cNvPr id="20" name="Picture 6" descr="https://tioh.army.mil/Handlers/ImageHandler.ashx?size=original&amp;hid=0&amp;id=11652">
              <a:extLst>
                <a:ext uri="{FF2B5EF4-FFF2-40B4-BE49-F238E27FC236}">
                  <a16:creationId xmlns:a16="http://schemas.microsoft.com/office/drawing/2014/main" id="{2D3DD714-2D5E-EC75-7ABA-3B2CB8045BB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546705" y="3439747"/>
              <a:ext cx="640080" cy="51325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5AEAFAB3-8D1F-08F0-9F49-013F4462F7CD}"/>
                </a:ext>
              </a:extLst>
            </p:cNvPr>
            <p:cNvSpPr/>
            <p:nvPr/>
          </p:nvSpPr>
          <p:spPr>
            <a:xfrm>
              <a:off x="1409545" y="3955639"/>
              <a:ext cx="914400" cy="195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CSA</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Text Box 2"/>
          <p:cNvSpPr txBox="1">
            <a:spLocks noChangeArrowheads="1"/>
          </p:cNvSpPr>
          <p:nvPr/>
        </p:nvSpPr>
        <p:spPr bwMode="auto">
          <a:xfrm>
            <a:off x="1422633" y="413857"/>
            <a:ext cx="6324600" cy="641350"/>
          </a:xfrm>
          <a:prstGeom prst="rect">
            <a:avLst/>
          </a:prstGeom>
          <a:noFill/>
          <a:ln w="9525">
            <a:noFill/>
            <a:miter lim="800000"/>
            <a:headEnd/>
            <a:tailEnd/>
          </a:ln>
        </p:spPr>
        <p:txBody>
          <a:bodyPr>
            <a:spAutoFit/>
          </a:bodyPr>
          <a:lstStyle/>
          <a:p>
            <a:pPr>
              <a:spcBef>
                <a:spcPct val="50000"/>
              </a:spcBef>
            </a:pPr>
            <a:r>
              <a:rPr lang="en-US" sz="3600" b="1" dirty="0">
                <a:solidFill>
                  <a:srgbClr val="0000FF"/>
                </a:solidFill>
              </a:rPr>
              <a:t>Reserve Categories</a:t>
            </a:r>
          </a:p>
        </p:txBody>
      </p:sp>
      <p:pic>
        <p:nvPicPr>
          <p:cNvPr id="5132" name="Picture 4"/>
          <p:cNvPicPr>
            <a:picLocks noChangeArrowheads="1"/>
          </p:cNvPicPr>
          <p:nvPr/>
        </p:nvPicPr>
        <p:blipFill>
          <a:blip r:embed="rId3" cstate="print"/>
          <a:srcRect/>
          <a:stretch>
            <a:fillRect/>
          </a:stretch>
        </p:blipFill>
        <p:spPr bwMode="auto">
          <a:xfrm>
            <a:off x="6934200" y="5105400"/>
            <a:ext cx="1447800" cy="1143000"/>
          </a:xfrm>
          <a:prstGeom prst="rect">
            <a:avLst/>
          </a:prstGeom>
          <a:noFill/>
          <a:ln w="9525">
            <a:noFill/>
            <a:miter lim="800000"/>
            <a:headEnd/>
            <a:tailEnd/>
          </a:ln>
        </p:spPr>
      </p:pic>
      <p:pic>
        <p:nvPicPr>
          <p:cNvPr id="5133" name="Picture 5"/>
          <p:cNvPicPr>
            <a:picLocks noChangeArrowheads="1"/>
          </p:cNvPicPr>
          <p:nvPr/>
        </p:nvPicPr>
        <p:blipFill>
          <a:blip r:embed="rId4" cstate="print"/>
          <a:srcRect/>
          <a:stretch>
            <a:fillRect/>
          </a:stretch>
        </p:blipFill>
        <p:spPr bwMode="auto">
          <a:xfrm>
            <a:off x="762000" y="5029200"/>
            <a:ext cx="1600200" cy="1082675"/>
          </a:xfrm>
          <a:prstGeom prst="rect">
            <a:avLst/>
          </a:prstGeom>
          <a:noFill/>
          <a:ln w="9525">
            <a:noFill/>
            <a:miter lim="800000"/>
            <a:headEnd/>
            <a:tailEnd/>
          </a:ln>
        </p:spPr>
      </p:pic>
      <p:grpSp>
        <p:nvGrpSpPr>
          <p:cNvPr id="2" name="Organization Chart 9"/>
          <p:cNvGrpSpPr>
            <a:grpSpLocks noChangeAspect="1"/>
          </p:cNvGrpSpPr>
          <p:nvPr/>
        </p:nvGrpSpPr>
        <p:grpSpPr bwMode="auto">
          <a:xfrm>
            <a:off x="1007378" y="1360488"/>
            <a:ext cx="7086600" cy="3592512"/>
            <a:chOff x="1152" y="1224"/>
            <a:chExt cx="2880" cy="720"/>
          </a:xfrm>
        </p:grpSpPr>
        <p:cxnSp>
          <p:nvCxnSpPr>
            <p:cNvPr id="5124" name="_s5124"/>
            <p:cNvCxnSpPr>
              <a:cxnSpLocks noChangeShapeType="1"/>
              <a:stCxn id="6" idx="0"/>
              <a:endCxn id="3" idx="2"/>
            </p:cNvCxnSpPr>
            <p:nvPr/>
          </p:nvCxnSpPr>
          <p:spPr bwMode="auto">
            <a:xfrm rot="5400000" flipH="1">
              <a:off x="3024" y="1080"/>
              <a:ext cx="144" cy="1008"/>
            </a:xfrm>
            <a:prstGeom prst="bentConnector3">
              <a:avLst>
                <a:gd name="adj1" fmla="val 1589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125" name="_s5125"/>
            <p:cNvCxnSpPr>
              <a:cxnSpLocks noChangeShapeType="1"/>
              <a:stCxn id="5" idx="0"/>
              <a:endCxn id="3" idx="2"/>
            </p:cNvCxnSpPr>
            <p:nvPr/>
          </p:nvCxnSpPr>
          <p:spPr bwMode="auto">
            <a:xfrm rot="16200000">
              <a:off x="2521" y="1583"/>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5126" name="_s5126"/>
            <p:cNvCxnSpPr>
              <a:cxnSpLocks noChangeShapeType="1"/>
              <a:stCxn id="4" idx="0"/>
              <a:endCxn id="3" idx="2"/>
            </p:cNvCxnSpPr>
            <p:nvPr/>
          </p:nvCxnSpPr>
          <p:spPr bwMode="auto">
            <a:xfrm rot="16200000">
              <a:off x="2016" y="1080"/>
              <a:ext cx="144" cy="1008"/>
            </a:xfrm>
            <a:prstGeom prst="bentConnector3">
              <a:avLst>
                <a:gd name="adj1" fmla="val 1589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5127"/>
            <p:cNvSpPr>
              <a:spLocks noChangeArrowheads="1"/>
            </p:cNvSpPr>
            <p:nvPr/>
          </p:nvSpPr>
          <p:spPr bwMode="auto">
            <a:xfrm>
              <a:off x="2160" y="1224"/>
              <a:ext cx="864" cy="288"/>
            </a:xfrm>
            <a:prstGeom prst="roundRect">
              <a:avLst>
                <a:gd name="adj" fmla="val 16667"/>
              </a:avLst>
            </a:prstGeom>
            <a:solidFill>
              <a:srgbClr val="FF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Total Reserve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Manpower</a:t>
              </a:r>
            </a:p>
          </p:txBody>
        </p:sp>
        <p:sp>
          <p:nvSpPr>
            <p:cNvPr id="4" name="_s5128"/>
            <p:cNvSpPr>
              <a:spLocks noChangeArrowheads="1"/>
            </p:cNvSpPr>
            <p:nvPr/>
          </p:nvSpPr>
          <p:spPr bwMode="auto">
            <a:xfrm>
              <a:off x="1152" y="1656"/>
              <a:ext cx="864" cy="288"/>
            </a:xfrm>
            <a:prstGeom prst="roundRect">
              <a:avLst>
                <a:gd name="adj" fmla="val 16667"/>
              </a:avLst>
            </a:prstGeom>
            <a:solidFill>
              <a:srgbClr val="FF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Standby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Reserve</a:t>
              </a:r>
            </a:p>
          </p:txBody>
        </p:sp>
        <p:sp>
          <p:nvSpPr>
            <p:cNvPr id="5" name="_s5129"/>
            <p:cNvSpPr>
              <a:spLocks noChangeArrowheads="1"/>
            </p:cNvSpPr>
            <p:nvPr/>
          </p:nvSpPr>
          <p:spPr bwMode="auto">
            <a:xfrm>
              <a:off x="2160" y="1656"/>
              <a:ext cx="864" cy="288"/>
            </a:xfrm>
            <a:prstGeom prst="roundRect">
              <a:avLst>
                <a:gd name="adj" fmla="val 16667"/>
              </a:avLst>
            </a:prstGeom>
            <a:solidFill>
              <a:srgbClr val="FF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8000"/>
                  </a:solidFill>
                  <a:effectLst/>
                  <a:latin typeface="Arial" panose="020B0604020202020204" pitchFamily="34" charset="0"/>
                  <a:cs typeface="Arial" panose="020B0604020202020204" pitchFamily="34" charset="0"/>
                </a:rPr>
                <a:t>Ready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8000"/>
                  </a:solidFill>
                  <a:effectLst/>
                  <a:latin typeface="Arial" panose="020B0604020202020204" pitchFamily="34" charset="0"/>
                  <a:cs typeface="Arial" panose="020B0604020202020204" pitchFamily="34" charset="0"/>
                </a:rPr>
                <a:t>Reserve</a:t>
              </a:r>
            </a:p>
          </p:txBody>
        </p:sp>
        <p:sp>
          <p:nvSpPr>
            <p:cNvPr id="6" name="_s5130"/>
            <p:cNvSpPr>
              <a:spLocks noChangeArrowheads="1"/>
            </p:cNvSpPr>
            <p:nvPr/>
          </p:nvSpPr>
          <p:spPr bwMode="auto">
            <a:xfrm>
              <a:off x="3168" y="1656"/>
              <a:ext cx="864" cy="288"/>
            </a:xfrm>
            <a:prstGeom prst="roundRect">
              <a:avLst>
                <a:gd name="adj" fmla="val 16667"/>
              </a:avLst>
            </a:prstGeom>
            <a:solidFill>
              <a:srgbClr val="FF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Retired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Reserve</a:t>
              </a:r>
            </a:p>
          </p:txBody>
        </p:sp>
      </p:grpSp>
      <p:sp>
        <p:nvSpPr>
          <p:cNvPr id="5134"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E6CB114D-3F4A-46AC-8E52-72F07978CEDC}" type="slidenum">
              <a:rPr lang="en-US" sz="1400" b="1" i="1" smtClean="0"/>
              <a:pPr/>
              <a:t>29</a:t>
            </a:fld>
            <a:endParaRPr lang="en-US" sz="1400" b="1" i="1"/>
          </a:p>
        </p:txBody>
      </p:sp>
      <p:pic>
        <p:nvPicPr>
          <p:cNvPr id="5135" name="Picture 5" descr="tigucrestlarge"/>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5136" name="Group 6"/>
          <p:cNvGrpSpPr>
            <a:grpSpLocks/>
          </p:cNvGrpSpPr>
          <p:nvPr/>
        </p:nvGrpSpPr>
        <p:grpSpPr bwMode="auto">
          <a:xfrm>
            <a:off x="228600" y="6477000"/>
            <a:ext cx="5105400" cy="152400"/>
            <a:chOff x="192" y="3792"/>
            <a:chExt cx="3216" cy="96"/>
          </a:xfrm>
        </p:grpSpPr>
        <p:sp>
          <p:nvSpPr>
            <p:cNvPr id="10"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1"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7" name="Rectangle 9">
            <a:extLst>
              <a:ext uri="{FF2B5EF4-FFF2-40B4-BE49-F238E27FC236}">
                <a16:creationId xmlns:a16="http://schemas.microsoft.com/office/drawing/2014/main" id="{5F12948A-8892-1195-E82E-7F65E09F5722}"/>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533400" y="2209800"/>
            <a:ext cx="8305800" cy="3082925"/>
          </a:xfrm>
          <a:prstGeom prst="rect">
            <a:avLst/>
          </a:prstGeom>
          <a:noFill/>
          <a:ln w="9525">
            <a:noFill/>
            <a:miter lim="800000"/>
            <a:headEnd/>
            <a:tailEnd/>
          </a:ln>
        </p:spPr>
        <p:txBody>
          <a:bodyPr>
            <a:spAutoFit/>
          </a:bodyPr>
          <a:lstStyle/>
          <a:p>
            <a:pPr algn="l">
              <a:spcBef>
                <a:spcPct val="50000"/>
              </a:spcBef>
              <a:buFontTx/>
              <a:buChar char="•"/>
            </a:pPr>
            <a:r>
              <a:rPr lang="en-US" b="1" dirty="0"/>
              <a:t>  49% of the </a:t>
            </a:r>
            <a:r>
              <a:rPr lang="en-US" b="1" u="sng" dirty="0"/>
              <a:t>Generating Forces </a:t>
            </a:r>
            <a:r>
              <a:rPr lang="en-US" b="1" dirty="0"/>
              <a:t>are in the two </a:t>
            </a:r>
            <a:r>
              <a:rPr lang="en-US" b="1" dirty="0">
                <a:solidFill>
                  <a:srgbClr val="008000"/>
                </a:solidFill>
              </a:rPr>
              <a:t>Reserve Components</a:t>
            </a:r>
          </a:p>
          <a:p>
            <a:pPr algn="l">
              <a:spcBef>
                <a:spcPct val="50000"/>
              </a:spcBef>
              <a:buFontTx/>
              <a:buChar char="•"/>
            </a:pPr>
            <a:r>
              <a:rPr lang="en-US" b="1" dirty="0"/>
              <a:t>  60% of the </a:t>
            </a:r>
            <a:r>
              <a:rPr lang="en-US" b="1" u="sng" dirty="0"/>
              <a:t>Operating Forces </a:t>
            </a:r>
            <a:r>
              <a:rPr lang="en-US" b="1" dirty="0"/>
              <a:t>are in the two </a:t>
            </a:r>
            <a:r>
              <a:rPr lang="en-US" b="1" dirty="0">
                <a:solidFill>
                  <a:srgbClr val="008000"/>
                </a:solidFill>
              </a:rPr>
              <a:t>Reserve Components</a:t>
            </a:r>
          </a:p>
          <a:p>
            <a:pPr algn="l">
              <a:spcBef>
                <a:spcPct val="50000"/>
              </a:spcBef>
              <a:buFontTx/>
              <a:buChar char="•"/>
            </a:pPr>
            <a:r>
              <a:rPr lang="en-US" b="1" dirty="0"/>
              <a:t>  65% of the </a:t>
            </a:r>
            <a:r>
              <a:rPr lang="en-US" b="1" u="sng" dirty="0"/>
              <a:t>Inspectors General </a:t>
            </a:r>
            <a:r>
              <a:rPr lang="en-US" b="1" dirty="0"/>
              <a:t>are in the </a:t>
            </a:r>
            <a:r>
              <a:rPr lang="en-US" b="1" dirty="0">
                <a:solidFill>
                  <a:srgbClr val="FF0000"/>
                </a:solidFill>
              </a:rPr>
              <a:t>Active Component</a:t>
            </a:r>
          </a:p>
        </p:txBody>
      </p:sp>
      <p:sp>
        <p:nvSpPr>
          <p:cNvPr id="37891" name="Text Box 5"/>
          <p:cNvSpPr txBox="1">
            <a:spLocks noChangeArrowheads="1"/>
          </p:cNvSpPr>
          <p:nvPr/>
        </p:nvSpPr>
        <p:spPr bwMode="auto">
          <a:xfrm>
            <a:off x="1638300" y="247471"/>
            <a:ext cx="6781800" cy="1200329"/>
          </a:xfrm>
          <a:prstGeom prst="rect">
            <a:avLst/>
          </a:prstGeom>
          <a:noFill/>
          <a:ln w="76200">
            <a:noFill/>
            <a:miter lim="800000"/>
            <a:headEnd/>
            <a:tailEnd/>
          </a:ln>
        </p:spPr>
        <p:txBody>
          <a:bodyPr>
            <a:spAutoFit/>
          </a:bodyPr>
          <a:lstStyle/>
          <a:p>
            <a:pPr>
              <a:spcBef>
                <a:spcPct val="50000"/>
              </a:spcBef>
            </a:pPr>
            <a:r>
              <a:rPr lang="en-US" sz="3600" b="1" dirty="0"/>
              <a:t>Army Force Structure </a:t>
            </a:r>
          </a:p>
          <a:p>
            <a:pPr>
              <a:spcBef>
                <a:spcPct val="50000"/>
              </a:spcBef>
            </a:pPr>
            <a:r>
              <a:rPr lang="en-US" sz="2400" b="1" dirty="0"/>
              <a:t>(943,100 Soldiers and ~260,000 Civilians)</a:t>
            </a:r>
            <a:endParaRPr lang="en-US" sz="2400" dirty="0"/>
          </a:p>
        </p:txBody>
      </p:sp>
      <p:sp>
        <p:nvSpPr>
          <p:cNvPr id="37892"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56D21CCF-83B6-46DF-82D0-BBC2E99FFDB7}" type="slidenum">
              <a:rPr lang="en-US" sz="1400" b="1" i="1" smtClean="0"/>
              <a:pPr/>
              <a:t>3</a:t>
            </a:fld>
            <a:endParaRPr lang="en-US" sz="1400" b="1" i="1"/>
          </a:p>
        </p:txBody>
      </p:sp>
      <p:pic>
        <p:nvPicPr>
          <p:cNvPr id="37893"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7894" name="Group 6"/>
          <p:cNvGrpSpPr>
            <a:grpSpLocks/>
          </p:cNvGrpSpPr>
          <p:nvPr/>
        </p:nvGrpSpPr>
        <p:grpSpPr bwMode="auto">
          <a:xfrm>
            <a:off x="228600" y="6477000"/>
            <a:ext cx="5105400" cy="152400"/>
            <a:chOff x="192" y="3792"/>
            <a:chExt cx="3216" cy="96"/>
          </a:xfrm>
        </p:grpSpPr>
        <p:sp>
          <p:nvSpPr>
            <p:cNvPr id="14"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5"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D48AC90A-B88B-83B8-F3DF-26E607C6ED15}"/>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extLst>
      <p:ext uri="{BB962C8B-B14F-4D97-AF65-F5344CB8AC3E}">
        <p14:creationId xmlns:p14="http://schemas.microsoft.com/office/powerpoint/2010/main" val="74660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57200" y="2058194"/>
            <a:ext cx="8229600" cy="3595687"/>
          </a:xfrm>
          <a:prstGeom prst="rect">
            <a:avLst/>
          </a:prstGeom>
          <a:noFill/>
          <a:ln w="9525">
            <a:noFill/>
            <a:miter lim="800000"/>
            <a:headEnd/>
            <a:tailEnd/>
          </a:ln>
        </p:spPr>
        <p:txBody>
          <a:bodyPr>
            <a:spAutoFit/>
          </a:bodyPr>
          <a:lstStyle/>
          <a:p>
            <a:pPr algn="l">
              <a:spcAft>
                <a:spcPct val="20000"/>
              </a:spcAft>
              <a:buClr>
                <a:schemeClr val="tx1"/>
              </a:buClr>
              <a:buFontTx/>
              <a:buChar char="•"/>
            </a:pPr>
            <a:r>
              <a:rPr lang="en-US" b="1" dirty="0"/>
              <a:t>  ARNG and USAR SM (normally senior)</a:t>
            </a:r>
          </a:p>
          <a:p>
            <a:pPr algn="l">
              <a:spcAft>
                <a:spcPct val="20000"/>
              </a:spcAft>
              <a:buClr>
                <a:schemeClr val="tx1"/>
              </a:buClr>
              <a:buFontTx/>
              <a:buChar char="•"/>
            </a:pPr>
            <a:r>
              <a:rPr lang="en-US" b="1" dirty="0"/>
              <a:t>  Fully Trained (MOSQ)</a:t>
            </a:r>
          </a:p>
          <a:p>
            <a:pPr algn="l">
              <a:spcAft>
                <a:spcPct val="20000"/>
              </a:spcAft>
              <a:buClr>
                <a:schemeClr val="tx1"/>
              </a:buClr>
              <a:buFontTx/>
              <a:buChar char="•"/>
            </a:pPr>
            <a:r>
              <a:rPr lang="en-US" b="1" dirty="0"/>
              <a:t>  Involuntarily mobilized</a:t>
            </a:r>
          </a:p>
          <a:p>
            <a:pPr algn="l">
              <a:spcAft>
                <a:spcPct val="20000"/>
              </a:spcAft>
              <a:buClr>
                <a:schemeClr val="tx1"/>
              </a:buClr>
              <a:buFontTx/>
              <a:buChar char="•"/>
            </a:pPr>
            <a:r>
              <a:rPr lang="en-US" b="1" dirty="0"/>
              <a:t>  Key Civilian Employees</a:t>
            </a:r>
          </a:p>
          <a:p>
            <a:pPr algn="l">
              <a:spcAft>
                <a:spcPct val="20000"/>
              </a:spcAft>
              <a:buClr>
                <a:schemeClr val="tx1"/>
              </a:buClr>
              <a:buFontTx/>
              <a:buChar char="•"/>
            </a:pPr>
            <a:r>
              <a:rPr lang="en-US" b="1" dirty="0"/>
              <a:t>  Temporary hardship or disability</a:t>
            </a:r>
          </a:p>
          <a:p>
            <a:pPr algn="l">
              <a:spcAft>
                <a:spcPct val="20000"/>
              </a:spcAft>
              <a:buClr>
                <a:schemeClr val="tx1"/>
              </a:buClr>
              <a:buFontTx/>
              <a:buChar char="•"/>
            </a:pPr>
            <a:r>
              <a:rPr lang="en-US" b="1" dirty="0"/>
              <a:t>  Do not train and are not in units</a:t>
            </a:r>
          </a:p>
          <a:p>
            <a:pPr algn="l">
              <a:spcAft>
                <a:spcPct val="20000"/>
              </a:spcAft>
              <a:buClr>
                <a:schemeClr val="tx1"/>
              </a:buClr>
              <a:buFontTx/>
              <a:buChar char="•"/>
            </a:pPr>
            <a:r>
              <a:rPr lang="en-US" b="1" dirty="0"/>
              <a:t>  Full Mobilization in time of war</a:t>
            </a:r>
          </a:p>
        </p:txBody>
      </p:sp>
      <p:sp>
        <p:nvSpPr>
          <p:cNvPr id="53253"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C3975921-FB78-4391-BD43-8541857921B2}" type="slidenum">
              <a:rPr lang="en-US" sz="1400" b="1" i="1" smtClean="0"/>
              <a:pPr/>
              <a:t>30</a:t>
            </a:fld>
            <a:endParaRPr lang="en-US" sz="1400" b="1" i="1"/>
          </a:p>
        </p:txBody>
      </p:sp>
      <p:pic>
        <p:nvPicPr>
          <p:cNvPr id="53254"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53255"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15D90BC9-D903-4A00-38AC-6B64CC4546BA}"/>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
        <p:nvSpPr>
          <p:cNvPr id="3" name="_s5128">
            <a:extLst>
              <a:ext uri="{FF2B5EF4-FFF2-40B4-BE49-F238E27FC236}">
                <a16:creationId xmlns:a16="http://schemas.microsoft.com/office/drawing/2014/main" id="{68B2EC38-6458-7B48-47A2-E8E49E579CB2}"/>
              </a:ext>
            </a:extLst>
          </p:cNvPr>
          <p:cNvSpPr>
            <a:spLocks noChangeArrowheads="1"/>
          </p:cNvSpPr>
          <p:nvPr/>
        </p:nvSpPr>
        <p:spPr bwMode="auto">
          <a:xfrm>
            <a:off x="6975842" y="1129110"/>
            <a:ext cx="1685558" cy="838200"/>
          </a:xfrm>
          <a:prstGeom prst="roundRect">
            <a:avLst>
              <a:gd name="adj" fmla="val 16667"/>
            </a:avLst>
          </a:prstGeom>
          <a:solidFill>
            <a:srgbClr val="FF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Standby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Reserve</a:t>
            </a:r>
          </a:p>
        </p:txBody>
      </p:sp>
      <p:sp>
        <p:nvSpPr>
          <p:cNvPr id="4" name="Text Box 2">
            <a:extLst>
              <a:ext uri="{FF2B5EF4-FFF2-40B4-BE49-F238E27FC236}">
                <a16:creationId xmlns:a16="http://schemas.microsoft.com/office/drawing/2014/main" id="{21EA84CE-9C0E-9F22-B9FA-B4B0D3C97677}"/>
              </a:ext>
            </a:extLst>
          </p:cNvPr>
          <p:cNvSpPr txBox="1">
            <a:spLocks noChangeArrowheads="1"/>
          </p:cNvSpPr>
          <p:nvPr/>
        </p:nvSpPr>
        <p:spPr bwMode="auto">
          <a:xfrm>
            <a:off x="1143000" y="471091"/>
            <a:ext cx="6858000" cy="641350"/>
          </a:xfrm>
          <a:prstGeom prst="rect">
            <a:avLst/>
          </a:prstGeom>
          <a:noFill/>
          <a:ln w="9525">
            <a:noFill/>
            <a:miter lim="800000"/>
            <a:headEnd/>
            <a:tailEnd/>
          </a:ln>
        </p:spPr>
        <p:txBody>
          <a:bodyPr>
            <a:spAutoFit/>
          </a:bodyPr>
          <a:lstStyle/>
          <a:p>
            <a:pPr>
              <a:spcBef>
                <a:spcPct val="50000"/>
              </a:spcBef>
            </a:pPr>
            <a:r>
              <a:rPr lang="en-US" sz="3600" b="1" dirty="0">
                <a:solidFill>
                  <a:srgbClr val="008000"/>
                </a:solidFill>
              </a:rPr>
              <a:t>Standby Reserve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Text Box 2"/>
          <p:cNvSpPr txBox="1">
            <a:spLocks noChangeArrowheads="1"/>
          </p:cNvSpPr>
          <p:nvPr/>
        </p:nvSpPr>
        <p:spPr bwMode="auto">
          <a:xfrm>
            <a:off x="1143000" y="501650"/>
            <a:ext cx="6858000" cy="641350"/>
          </a:xfrm>
          <a:prstGeom prst="rect">
            <a:avLst/>
          </a:prstGeom>
          <a:noFill/>
          <a:ln w="9525">
            <a:noFill/>
            <a:miter lim="800000"/>
            <a:headEnd/>
            <a:tailEnd/>
          </a:ln>
        </p:spPr>
        <p:txBody>
          <a:bodyPr>
            <a:spAutoFit/>
          </a:bodyPr>
          <a:lstStyle/>
          <a:p>
            <a:pPr>
              <a:spcBef>
                <a:spcPct val="50000"/>
              </a:spcBef>
            </a:pPr>
            <a:r>
              <a:rPr lang="en-US" sz="3600" b="1" dirty="0">
                <a:solidFill>
                  <a:srgbClr val="008000"/>
                </a:solidFill>
              </a:rPr>
              <a:t>Ready Reserve</a:t>
            </a:r>
          </a:p>
        </p:txBody>
      </p:sp>
      <p:sp>
        <p:nvSpPr>
          <p:cNvPr id="6156" name="Text Box 4"/>
          <p:cNvSpPr txBox="1">
            <a:spLocks noChangeArrowheads="1"/>
          </p:cNvSpPr>
          <p:nvPr/>
        </p:nvSpPr>
        <p:spPr bwMode="auto">
          <a:xfrm>
            <a:off x="609600" y="5638800"/>
            <a:ext cx="4343400" cy="457200"/>
          </a:xfrm>
          <a:prstGeom prst="rect">
            <a:avLst/>
          </a:prstGeom>
          <a:noFill/>
          <a:ln w="9525">
            <a:noFill/>
            <a:miter lim="800000"/>
            <a:headEnd/>
            <a:tailEnd/>
          </a:ln>
        </p:spPr>
        <p:txBody>
          <a:bodyPr>
            <a:spAutoFit/>
          </a:bodyPr>
          <a:lstStyle/>
          <a:p>
            <a:pPr algn="l">
              <a:spcBef>
                <a:spcPct val="50000"/>
              </a:spcBef>
            </a:pPr>
            <a:r>
              <a:rPr lang="en-US" sz="2400" b="1" dirty="0"/>
              <a:t>Partial Mobilization</a:t>
            </a:r>
          </a:p>
        </p:txBody>
      </p:sp>
      <p:pic>
        <p:nvPicPr>
          <p:cNvPr id="6157" name="Picture 5" descr="PM-SS"/>
          <p:cNvPicPr>
            <a:picLocks noChangeAspect="1" noChangeArrowheads="1"/>
          </p:cNvPicPr>
          <p:nvPr/>
        </p:nvPicPr>
        <p:blipFill>
          <a:blip r:embed="rId3" cstate="print"/>
          <a:srcRect/>
          <a:stretch>
            <a:fillRect/>
          </a:stretch>
        </p:blipFill>
        <p:spPr bwMode="auto">
          <a:xfrm>
            <a:off x="6553200" y="5105400"/>
            <a:ext cx="1828800" cy="1376363"/>
          </a:xfrm>
          <a:prstGeom prst="rect">
            <a:avLst/>
          </a:prstGeom>
          <a:noFill/>
          <a:ln w="9525">
            <a:noFill/>
            <a:miter lim="800000"/>
            <a:headEnd/>
            <a:tailEnd/>
          </a:ln>
        </p:spPr>
      </p:pic>
      <p:grpSp>
        <p:nvGrpSpPr>
          <p:cNvPr id="2" name="Organization Chart 10"/>
          <p:cNvGrpSpPr>
            <a:grpSpLocks noChangeAspect="1"/>
          </p:cNvGrpSpPr>
          <p:nvPr/>
        </p:nvGrpSpPr>
        <p:grpSpPr bwMode="auto">
          <a:xfrm>
            <a:off x="525011" y="2926080"/>
            <a:ext cx="8077200" cy="1874520"/>
            <a:chOff x="1152" y="1512"/>
            <a:chExt cx="2880" cy="432"/>
          </a:xfrm>
        </p:grpSpPr>
        <p:cxnSp>
          <p:nvCxnSpPr>
            <p:cNvPr id="6148" name="_s6148"/>
            <p:cNvCxnSpPr>
              <a:cxnSpLocks noChangeShapeType="1"/>
              <a:stCxn id="6" idx="0"/>
            </p:cNvCxnSpPr>
            <p:nvPr/>
          </p:nvCxnSpPr>
          <p:spPr bwMode="auto">
            <a:xfrm rot="5400000" flipH="1">
              <a:off x="3024" y="1080"/>
              <a:ext cx="144" cy="1008"/>
            </a:xfrm>
            <a:prstGeom prst="bentConnector3">
              <a:avLst>
                <a:gd name="adj1" fmla="val 1827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49" name="_s6149"/>
            <p:cNvCxnSpPr>
              <a:cxnSpLocks noChangeShapeType="1"/>
              <a:stCxn id="5" idx="0"/>
            </p:cNvCxnSpPr>
            <p:nvPr/>
          </p:nvCxnSpPr>
          <p:spPr bwMode="auto">
            <a:xfrm rot="16200000">
              <a:off x="2521" y="1583"/>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6150" name="_s6150"/>
            <p:cNvCxnSpPr>
              <a:cxnSpLocks noChangeShapeType="1"/>
              <a:stCxn id="4" idx="0"/>
            </p:cNvCxnSpPr>
            <p:nvPr/>
          </p:nvCxnSpPr>
          <p:spPr bwMode="auto">
            <a:xfrm rot="16200000">
              <a:off x="2016" y="1080"/>
              <a:ext cx="144" cy="1008"/>
            </a:xfrm>
            <a:prstGeom prst="bentConnector3">
              <a:avLst>
                <a:gd name="adj1" fmla="val 1827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4" name="_s6152"/>
            <p:cNvSpPr>
              <a:spLocks noChangeArrowheads="1"/>
            </p:cNvSpPr>
            <p:nvPr/>
          </p:nvSpPr>
          <p:spPr bwMode="auto">
            <a:xfrm>
              <a:off x="1152" y="1656"/>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Individual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Ready Reserve</a:t>
              </a:r>
            </a:p>
          </p:txBody>
        </p:sp>
        <p:sp>
          <p:nvSpPr>
            <p:cNvPr id="5" name="_s6153"/>
            <p:cNvSpPr>
              <a:spLocks noChangeArrowheads="1"/>
            </p:cNvSpPr>
            <p:nvPr/>
          </p:nvSpPr>
          <p:spPr bwMode="auto">
            <a:xfrm>
              <a:off x="2160" y="1656"/>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Inactive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National Guard</a:t>
              </a:r>
            </a:p>
          </p:txBody>
        </p:sp>
        <p:sp>
          <p:nvSpPr>
            <p:cNvPr id="6" name="_s6154"/>
            <p:cNvSpPr>
              <a:spLocks noChangeArrowheads="1"/>
            </p:cNvSpPr>
            <p:nvPr/>
          </p:nvSpPr>
          <p:spPr bwMode="auto">
            <a:xfrm>
              <a:off x="3168" y="1656"/>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Selected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Reserve</a:t>
              </a:r>
            </a:p>
          </p:txBody>
        </p:sp>
      </p:grpSp>
      <p:sp>
        <p:nvSpPr>
          <p:cNvPr id="6158"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72E01F17-99F1-4513-A589-67A004E40524}" type="slidenum">
              <a:rPr lang="en-US" sz="1400" b="1" i="1" smtClean="0"/>
              <a:pPr/>
              <a:t>31</a:t>
            </a:fld>
            <a:endParaRPr lang="en-US" sz="1400" b="1" i="1"/>
          </a:p>
        </p:txBody>
      </p:sp>
      <p:pic>
        <p:nvPicPr>
          <p:cNvPr id="6159"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160" name="Group 6"/>
          <p:cNvGrpSpPr>
            <a:grpSpLocks/>
          </p:cNvGrpSpPr>
          <p:nvPr/>
        </p:nvGrpSpPr>
        <p:grpSpPr bwMode="auto">
          <a:xfrm>
            <a:off x="228600" y="6477000"/>
            <a:ext cx="5105400" cy="152400"/>
            <a:chOff x="192" y="3792"/>
            <a:chExt cx="3216" cy="96"/>
          </a:xfrm>
        </p:grpSpPr>
        <p:sp>
          <p:nvSpPr>
            <p:cNvPr id="10"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1"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7" name="Rectangle 9">
            <a:extLst>
              <a:ext uri="{FF2B5EF4-FFF2-40B4-BE49-F238E27FC236}">
                <a16:creationId xmlns:a16="http://schemas.microsoft.com/office/drawing/2014/main" id="{1A7728E1-3692-21B3-0B04-4151AE376D1D}"/>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
        <p:nvSpPr>
          <p:cNvPr id="8" name="_s5129">
            <a:extLst>
              <a:ext uri="{FF2B5EF4-FFF2-40B4-BE49-F238E27FC236}">
                <a16:creationId xmlns:a16="http://schemas.microsoft.com/office/drawing/2014/main" id="{CBDA00F1-086A-1382-A1FA-386746AE639B}"/>
              </a:ext>
            </a:extLst>
          </p:cNvPr>
          <p:cNvSpPr>
            <a:spLocks noChangeArrowheads="1"/>
          </p:cNvSpPr>
          <p:nvPr/>
        </p:nvSpPr>
        <p:spPr bwMode="auto">
          <a:xfrm>
            <a:off x="3509010" y="1674230"/>
            <a:ext cx="2125980" cy="1217031"/>
          </a:xfrm>
          <a:prstGeom prst="roundRect">
            <a:avLst>
              <a:gd name="adj" fmla="val 16667"/>
            </a:avLst>
          </a:prstGeom>
          <a:solidFill>
            <a:srgbClr val="FF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8000"/>
                </a:solidFill>
                <a:effectLst/>
                <a:latin typeface="Arial" panose="020B0604020202020204" pitchFamily="34" charset="0"/>
                <a:cs typeface="Arial" panose="020B0604020202020204" pitchFamily="34" charset="0"/>
              </a:rPr>
              <a:t>Ready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8000"/>
                </a:solidFill>
                <a:effectLst/>
                <a:latin typeface="Arial" panose="020B0604020202020204" pitchFamily="34" charset="0"/>
                <a:cs typeface="Arial" panose="020B0604020202020204" pitchFamily="34" charset="0"/>
              </a:rPr>
              <a:t>Reserve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28600" y="2078831"/>
            <a:ext cx="8763000" cy="4142673"/>
          </a:xfrm>
          <a:prstGeom prst="rect">
            <a:avLst/>
          </a:prstGeom>
          <a:noFill/>
          <a:ln w="9525">
            <a:noFill/>
            <a:miter lim="800000"/>
            <a:headEnd/>
            <a:tailEnd/>
          </a:ln>
        </p:spPr>
        <p:txBody>
          <a:bodyPr>
            <a:spAutoFit/>
          </a:bodyPr>
          <a:lstStyle/>
          <a:p>
            <a:pPr marL="228600" indent="-228600" algn="l">
              <a:spcAft>
                <a:spcPct val="20000"/>
              </a:spcAft>
              <a:buClr>
                <a:schemeClr val="tx1"/>
              </a:buClr>
              <a:buFontTx/>
              <a:buChar char="•"/>
            </a:pPr>
            <a:r>
              <a:rPr lang="en-US" b="1" dirty="0"/>
              <a:t> Managed by HRC, Fort Knox</a:t>
            </a:r>
          </a:p>
          <a:p>
            <a:pPr marL="228600" indent="-228600" algn="l">
              <a:spcAft>
                <a:spcPct val="20000"/>
              </a:spcAft>
              <a:buClr>
                <a:schemeClr val="tx1"/>
              </a:buClr>
              <a:buFontTx/>
              <a:buChar char="•"/>
            </a:pPr>
            <a:r>
              <a:rPr lang="en-US" b="1" dirty="0"/>
              <a:t> </a:t>
            </a:r>
            <a:r>
              <a:rPr lang="en-US" b="1" dirty="0">
                <a:solidFill>
                  <a:srgbClr val="0000FF"/>
                </a:solidFill>
              </a:rPr>
              <a:t>Various Control Groups</a:t>
            </a:r>
          </a:p>
          <a:p>
            <a:pPr marL="228600" indent="-228600" algn="l">
              <a:spcAft>
                <a:spcPct val="20000"/>
              </a:spcAft>
              <a:buClr>
                <a:schemeClr val="tx1"/>
              </a:buClr>
              <a:buFontTx/>
              <a:buChar char="•"/>
            </a:pPr>
            <a:r>
              <a:rPr lang="en-US" b="1" dirty="0"/>
              <a:t> Soldiers have served in AC or selected reserves  </a:t>
            </a:r>
          </a:p>
          <a:p>
            <a:pPr marL="228600" indent="-228600" algn="l">
              <a:spcAft>
                <a:spcPct val="20000"/>
              </a:spcAft>
              <a:buClr>
                <a:schemeClr val="tx1"/>
              </a:buClr>
              <a:buFontTx/>
              <a:buChar char="•"/>
            </a:pPr>
            <a:r>
              <a:rPr lang="en-US" b="1" dirty="0"/>
              <a:t> Fully or partially trained (MOSQ)</a:t>
            </a:r>
          </a:p>
          <a:p>
            <a:pPr marL="228600" indent="-228600" algn="l">
              <a:spcAft>
                <a:spcPct val="20000"/>
              </a:spcAft>
              <a:buClr>
                <a:schemeClr val="tx1"/>
              </a:buClr>
              <a:buFontTx/>
              <a:buChar char="•"/>
            </a:pPr>
            <a:r>
              <a:rPr lang="en-US" b="1" dirty="0"/>
              <a:t> May not have completed service obligation </a:t>
            </a:r>
          </a:p>
          <a:p>
            <a:pPr marL="228600" indent="-228600" algn="l">
              <a:spcAft>
                <a:spcPct val="20000"/>
              </a:spcAft>
              <a:buClr>
                <a:schemeClr val="tx1"/>
              </a:buClr>
              <a:buFontTx/>
              <a:buChar char="•"/>
            </a:pPr>
            <a:r>
              <a:rPr lang="en-US" b="1" dirty="0"/>
              <a:t> Voluntary or Involuntary</a:t>
            </a:r>
          </a:p>
          <a:p>
            <a:pPr marL="228600" indent="-228600" algn="l">
              <a:spcAft>
                <a:spcPct val="20000"/>
              </a:spcAft>
              <a:buClr>
                <a:schemeClr val="tx1"/>
              </a:buClr>
              <a:buFontTx/>
              <a:buChar char="•"/>
            </a:pPr>
            <a:r>
              <a:rPr lang="en-US" b="1" dirty="0"/>
              <a:t> Can obtain retirement points </a:t>
            </a:r>
          </a:p>
          <a:p>
            <a:pPr marL="228600" indent="-228600" algn="l">
              <a:spcAft>
                <a:spcPct val="20000"/>
              </a:spcAft>
              <a:buClr>
                <a:schemeClr val="tx1"/>
              </a:buClr>
              <a:buFontTx/>
              <a:buChar char="•"/>
            </a:pPr>
            <a:r>
              <a:rPr lang="en-US" b="1" dirty="0"/>
              <a:t> </a:t>
            </a:r>
            <a:r>
              <a:rPr lang="en-US" b="1" dirty="0">
                <a:solidFill>
                  <a:srgbClr val="FF0000"/>
                </a:solidFill>
              </a:rPr>
              <a:t>Partial Mobilization (up to 1 million, 24 months)</a:t>
            </a:r>
          </a:p>
        </p:txBody>
      </p:sp>
      <p:sp>
        <p:nvSpPr>
          <p:cNvPr id="55300"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6D56894E-07B0-41D1-B4B5-727B85186905}" type="slidenum">
              <a:rPr lang="en-US" sz="1400" b="1" i="1" smtClean="0"/>
              <a:pPr/>
              <a:t>32</a:t>
            </a:fld>
            <a:endParaRPr lang="en-US" sz="1400" b="1" i="1"/>
          </a:p>
        </p:txBody>
      </p:sp>
      <p:pic>
        <p:nvPicPr>
          <p:cNvPr id="55301"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55302" name="Group 6"/>
          <p:cNvGrpSpPr>
            <a:grpSpLocks/>
          </p:cNvGrpSpPr>
          <p:nvPr/>
        </p:nvGrpSpPr>
        <p:grpSpPr bwMode="auto">
          <a:xfrm>
            <a:off x="228600" y="6477000"/>
            <a:ext cx="5105400" cy="152400"/>
            <a:chOff x="192" y="3792"/>
            <a:chExt cx="3216" cy="96"/>
          </a:xfrm>
        </p:grpSpPr>
        <p:sp>
          <p:nvSpPr>
            <p:cNvPr id="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9"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14A2C3F4-3F84-8EE6-01F3-68AF33E40292}"/>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
        <p:nvSpPr>
          <p:cNvPr id="3" name="Text Box 4">
            <a:extLst>
              <a:ext uri="{FF2B5EF4-FFF2-40B4-BE49-F238E27FC236}">
                <a16:creationId xmlns:a16="http://schemas.microsoft.com/office/drawing/2014/main" id="{203E4EB2-9A7B-5E9B-21A9-C8009B3E28C9}"/>
              </a:ext>
            </a:extLst>
          </p:cNvPr>
          <p:cNvSpPr txBox="1">
            <a:spLocks noChangeArrowheads="1"/>
          </p:cNvSpPr>
          <p:nvPr/>
        </p:nvSpPr>
        <p:spPr bwMode="auto">
          <a:xfrm>
            <a:off x="1333500" y="150019"/>
            <a:ext cx="8001000" cy="1190625"/>
          </a:xfrm>
          <a:prstGeom prst="rect">
            <a:avLst/>
          </a:prstGeom>
          <a:noFill/>
          <a:ln w="76200">
            <a:noFill/>
            <a:miter lim="800000"/>
            <a:headEnd/>
            <a:tailEnd/>
          </a:ln>
        </p:spPr>
        <p:txBody>
          <a:bodyPr>
            <a:spAutoFit/>
          </a:bodyPr>
          <a:lstStyle/>
          <a:p>
            <a:r>
              <a:rPr lang="en-US" sz="3600" b="1" dirty="0">
                <a:solidFill>
                  <a:srgbClr val="008000"/>
                </a:solidFill>
              </a:rPr>
              <a:t>Ready Reserve</a:t>
            </a:r>
          </a:p>
          <a:p>
            <a:r>
              <a:rPr lang="en-US" sz="3600" b="1" dirty="0">
                <a:solidFill>
                  <a:srgbClr val="008000"/>
                </a:solidFill>
              </a:rPr>
              <a:t>Individual Ready Reserve (IRR)</a:t>
            </a:r>
            <a:endParaRPr lang="en-US" sz="3600" dirty="0">
              <a:solidFill>
                <a:srgbClr val="008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50800" y="2133599"/>
            <a:ext cx="6400800" cy="2570163"/>
          </a:xfrm>
          <a:prstGeom prst="rect">
            <a:avLst/>
          </a:prstGeom>
          <a:noFill/>
          <a:ln w="9525">
            <a:noFill/>
            <a:miter lim="800000"/>
            <a:headEnd/>
            <a:tailEnd/>
          </a:ln>
        </p:spPr>
        <p:txBody>
          <a:bodyPr>
            <a:spAutoFit/>
          </a:bodyPr>
          <a:lstStyle/>
          <a:p>
            <a:pPr lvl="1" algn="l">
              <a:spcAft>
                <a:spcPct val="20000"/>
              </a:spcAft>
              <a:buClr>
                <a:schemeClr val="tx1"/>
              </a:buClr>
              <a:buFontTx/>
              <a:buChar char="•"/>
            </a:pPr>
            <a:r>
              <a:rPr lang="en-US" b="1" dirty="0"/>
              <a:t> ARNG only</a:t>
            </a:r>
          </a:p>
          <a:p>
            <a:pPr lvl="1" algn="l">
              <a:spcAft>
                <a:spcPct val="20000"/>
              </a:spcAft>
              <a:buClr>
                <a:schemeClr val="tx1"/>
              </a:buClr>
              <a:buFontTx/>
              <a:buChar char="•"/>
            </a:pPr>
            <a:r>
              <a:rPr lang="en-US" b="1" dirty="0"/>
              <a:t> Non-participating unit members</a:t>
            </a:r>
          </a:p>
          <a:p>
            <a:pPr lvl="1" algn="l">
              <a:spcAft>
                <a:spcPct val="20000"/>
              </a:spcAft>
              <a:buClr>
                <a:schemeClr val="tx1"/>
              </a:buClr>
              <a:buFontTx/>
              <a:buChar char="•"/>
            </a:pPr>
            <a:r>
              <a:rPr lang="en-US" b="1" dirty="0"/>
              <a:t> Records maintained by State</a:t>
            </a:r>
          </a:p>
          <a:p>
            <a:pPr lvl="1" algn="l">
              <a:spcAft>
                <a:spcPct val="20000"/>
              </a:spcAft>
              <a:buClr>
                <a:schemeClr val="tx1"/>
              </a:buClr>
              <a:buFontTx/>
              <a:buChar char="•"/>
            </a:pPr>
            <a:r>
              <a:rPr lang="en-US" b="1" dirty="0"/>
              <a:t> Yearly muster required</a:t>
            </a:r>
          </a:p>
          <a:p>
            <a:pPr lvl="1" algn="l">
              <a:spcAft>
                <a:spcPct val="20000"/>
              </a:spcAft>
              <a:buClr>
                <a:schemeClr val="tx1"/>
              </a:buClr>
              <a:buFontTx/>
              <a:buChar char="•"/>
            </a:pPr>
            <a:r>
              <a:rPr lang="en-US" b="1" dirty="0"/>
              <a:t> </a:t>
            </a:r>
            <a:r>
              <a:rPr lang="en-US" b="1" dirty="0">
                <a:solidFill>
                  <a:srgbClr val="FF0000"/>
                </a:solidFill>
              </a:rPr>
              <a:t>Partial Mobilization (involuntary)</a:t>
            </a:r>
          </a:p>
        </p:txBody>
      </p:sp>
      <p:sp>
        <p:nvSpPr>
          <p:cNvPr id="57347" name="Text Box 4"/>
          <p:cNvSpPr txBox="1">
            <a:spLocks noChangeArrowheads="1"/>
          </p:cNvSpPr>
          <p:nvPr/>
        </p:nvSpPr>
        <p:spPr bwMode="auto">
          <a:xfrm>
            <a:off x="990600" y="180975"/>
            <a:ext cx="8001000" cy="1190625"/>
          </a:xfrm>
          <a:prstGeom prst="rect">
            <a:avLst/>
          </a:prstGeom>
          <a:noFill/>
          <a:ln w="76200">
            <a:noFill/>
            <a:miter lim="800000"/>
            <a:headEnd/>
            <a:tailEnd/>
          </a:ln>
        </p:spPr>
        <p:txBody>
          <a:bodyPr>
            <a:spAutoFit/>
          </a:bodyPr>
          <a:lstStyle/>
          <a:p>
            <a:r>
              <a:rPr lang="en-US" sz="3600" b="1" dirty="0">
                <a:solidFill>
                  <a:srgbClr val="008000"/>
                </a:solidFill>
              </a:rPr>
              <a:t>Ready Reserve</a:t>
            </a:r>
          </a:p>
          <a:p>
            <a:r>
              <a:rPr lang="en-US" sz="3600" b="1" dirty="0">
                <a:solidFill>
                  <a:srgbClr val="008000"/>
                </a:solidFill>
              </a:rPr>
              <a:t>Inactive Army National Guard</a:t>
            </a:r>
            <a:endParaRPr lang="en-US" sz="3600" dirty="0">
              <a:solidFill>
                <a:srgbClr val="008000"/>
              </a:solidFill>
            </a:endParaRPr>
          </a:p>
        </p:txBody>
      </p:sp>
      <p:pic>
        <p:nvPicPr>
          <p:cNvPr id="57348" name="Picture 6" descr="UH60"/>
          <p:cNvPicPr>
            <a:picLocks noChangeAspect="1" noChangeArrowheads="1"/>
          </p:cNvPicPr>
          <p:nvPr/>
        </p:nvPicPr>
        <p:blipFill>
          <a:blip r:embed="rId3" cstate="print"/>
          <a:srcRect/>
          <a:stretch>
            <a:fillRect/>
          </a:stretch>
        </p:blipFill>
        <p:spPr bwMode="auto">
          <a:xfrm>
            <a:off x="6553200" y="1600200"/>
            <a:ext cx="2133600" cy="2054225"/>
          </a:xfrm>
          <a:prstGeom prst="rect">
            <a:avLst/>
          </a:prstGeom>
          <a:noFill/>
          <a:ln w="9525">
            <a:noFill/>
            <a:miter lim="800000"/>
            <a:headEnd/>
            <a:tailEnd/>
          </a:ln>
        </p:spPr>
      </p:pic>
      <p:sp>
        <p:nvSpPr>
          <p:cNvPr id="57349"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34C08DA2-3760-41F7-8352-478316BD429C}" type="slidenum">
              <a:rPr lang="en-US" sz="1400" b="1" i="1" smtClean="0"/>
              <a:pPr/>
              <a:t>33</a:t>
            </a:fld>
            <a:endParaRPr lang="en-US" sz="1400" b="1" i="1"/>
          </a:p>
        </p:txBody>
      </p:sp>
      <p:pic>
        <p:nvPicPr>
          <p:cNvPr id="57350"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57351"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6EBF92DB-54C2-94E3-8C87-7AB8CCBFBE27}"/>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3"/>
          <p:cNvSpPr txBox="1">
            <a:spLocks noChangeArrowheads="1"/>
          </p:cNvSpPr>
          <p:nvPr/>
        </p:nvSpPr>
        <p:spPr bwMode="auto">
          <a:xfrm>
            <a:off x="618453" y="2667000"/>
            <a:ext cx="7696200" cy="3822585"/>
          </a:xfrm>
          <a:prstGeom prst="rect">
            <a:avLst/>
          </a:prstGeom>
          <a:noFill/>
          <a:ln w="9525">
            <a:noFill/>
            <a:miter lim="800000"/>
            <a:headEnd/>
            <a:tailEnd/>
          </a:ln>
        </p:spPr>
        <p:txBody>
          <a:bodyPr>
            <a:spAutoFit/>
          </a:bodyPr>
          <a:lstStyle/>
          <a:p>
            <a:pPr algn="l">
              <a:spcAft>
                <a:spcPct val="20000"/>
              </a:spcAft>
            </a:pPr>
            <a:r>
              <a:rPr lang="en-US" sz="2400" b="1" dirty="0">
                <a:solidFill>
                  <a:srgbClr val="008000"/>
                </a:solidFill>
              </a:rPr>
              <a:t>Army National Guard Units</a:t>
            </a:r>
          </a:p>
          <a:p>
            <a:pPr marL="342900" indent="-342900" algn="l">
              <a:spcAft>
                <a:spcPct val="20000"/>
              </a:spcAft>
              <a:buFont typeface="Arial" panose="020B0604020202020204" pitchFamily="34" charset="0"/>
              <a:buChar char="•"/>
            </a:pPr>
            <a:r>
              <a:rPr lang="en-US" sz="2400" b="1" dirty="0"/>
              <a:t>Mobilization Day (M-Day)/ Drilling Guardsman</a:t>
            </a:r>
          </a:p>
          <a:p>
            <a:pPr marL="342900" indent="-342900" algn="l">
              <a:spcAft>
                <a:spcPct val="20000"/>
              </a:spcAft>
              <a:buFont typeface="Arial" panose="020B0604020202020204" pitchFamily="34" charset="0"/>
              <a:buChar char="•"/>
            </a:pPr>
            <a:r>
              <a:rPr lang="en-US" sz="2400" b="1" dirty="0"/>
              <a:t>Drill and 15-Day Annual Training</a:t>
            </a:r>
          </a:p>
          <a:p>
            <a:pPr algn="l">
              <a:spcAft>
                <a:spcPct val="20000"/>
              </a:spcAft>
            </a:pPr>
            <a:endParaRPr lang="en-US" sz="1400" b="1" dirty="0"/>
          </a:p>
          <a:p>
            <a:pPr algn="l">
              <a:spcAft>
                <a:spcPct val="20000"/>
              </a:spcAft>
            </a:pPr>
            <a:r>
              <a:rPr lang="en-US" sz="2400" b="1" dirty="0">
                <a:solidFill>
                  <a:srgbClr val="0000FF"/>
                </a:solidFill>
              </a:rPr>
              <a:t>Army Reserve Units</a:t>
            </a:r>
          </a:p>
          <a:p>
            <a:pPr marL="342900" indent="-342900" algn="l">
              <a:spcAft>
                <a:spcPct val="20000"/>
              </a:spcAft>
              <a:buFont typeface="Arial" panose="020B0604020202020204" pitchFamily="34" charset="0"/>
              <a:buChar char="•"/>
            </a:pPr>
            <a:r>
              <a:rPr lang="en-US" sz="2400" b="1" dirty="0"/>
              <a:t>Troop Program Unit (TPU) Soldiers</a:t>
            </a:r>
          </a:p>
          <a:p>
            <a:pPr marL="342900" indent="-342900" algn="l">
              <a:spcAft>
                <a:spcPct val="20000"/>
              </a:spcAft>
              <a:buFont typeface="Arial" panose="020B0604020202020204" pitchFamily="34" charset="0"/>
              <a:buChar char="•"/>
            </a:pPr>
            <a:r>
              <a:rPr lang="en-US" sz="2400" b="1" dirty="0"/>
              <a:t>Battle Assembly and 14-Day Annual Training</a:t>
            </a:r>
          </a:p>
          <a:p>
            <a:pPr marL="342900" indent="-342900" algn="l">
              <a:spcAft>
                <a:spcPct val="20000"/>
              </a:spcAft>
              <a:buFont typeface="Arial" panose="020B0604020202020204" pitchFamily="34" charset="0"/>
              <a:buChar char="•"/>
            </a:pPr>
            <a:r>
              <a:rPr lang="en-US" sz="2400" b="1" dirty="0"/>
              <a:t>Active Guard Reserve (AGR) </a:t>
            </a:r>
          </a:p>
          <a:p>
            <a:pPr marL="342900" indent="-342900" algn="l">
              <a:spcAft>
                <a:spcPct val="20000"/>
              </a:spcAft>
              <a:buFont typeface="Arial" panose="020B0604020202020204" pitchFamily="34" charset="0"/>
              <a:buChar char="•"/>
            </a:pPr>
            <a:r>
              <a:rPr lang="en-US" sz="2400" b="1" dirty="0"/>
              <a:t>Individual Mobilization Augmentees (IMA)</a:t>
            </a:r>
          </a:p>
        </p:txBody>
      </p:sp>
      <p:sp>
        <p:nvSpPr>
          <p:cNvPr id="59395" name="Text Box 5"/>
          <p:cNvSpPr txBox="1">
            <a:spLocks noChangeArrowheads="1"/>
          </p:cNvSpPr>
          <p:nvPr/>
        </p:nvSpPr>
        <p:spPr bwMode="auto">
          <a:xfrm>
            <a:off x="1905000" y="228600"/>
            <a:ext cx="5943600" cy="519113"/>
          </a:xfrm>
          <a:prstGeom prst="rect">
            <a:avLst/>
          </a:prstGeom>
          <a:noFill/>
          <a:ln w="76200">
            <a:noFill/>
            <a:miter lim="800000"/>
            <a:headEnd/>
            <a:tailEnd/>
          </a:ln>
        </p:spPr>
        <p:txBody>
          <a:bodyPr>
            <a:spAutoFit/>
          </a:bodyPr>
          <a:lstStyle/>
          <a:p>
            <a:pPr>
              <a:spcBef>
                <a:spcPct val="50000"/>
              </a:spcBef>
            </a:pPr>
            <a:r>
              <a:rPr lang="en-US" b="1">
                <a:solidFill>
                  <a:srgbClr val="0000FF"/>
                </a:solidFill>
              </a:rPr>
              <a:t> </a:t>
            </a:r>
            <a:endParaRPr lang="en-US" sz="1800" b="1">
              <a:solidFill>
                <a:srgbClr val="0000FF"/>
              </a:solidFill>
            </a:endParaRPr>
          </a:p>
        </p:txBody>
      </p:sp>
      <p:grpSp>
        <p:nvGrpSpPr>
          <p:cNvPr id="59396" name="Group 18"/>
          <p:cNvGrpSpPr>
            <a:grpSpLocks/>
          </p:cNvGrpSpPr>
          <p:nvPr/>
        </p:nvGrpSpPr>
        <p:grpSpPr bwMode="auto">
          <a:xfrm>
            <a:off x="905669" y="1913621"/>
            <a:ext cx="7332662" cy="753379"/>
            <a:chOff x="820615" y="3002280"/>
            <a:chExt cx="7332785" cy="753128"/>
          </a:xfrm>
        </p:grpSpPr>
        <p:sp>
          <p:nvSpPr>
            <p:cNvPr id="59407" name="_s100361"/>
            <p:cNvSpPr>
              <a:spLocks noChangeArrowheads="1"/>
            </p:cNvSpPr>
            <p:nvPr/>
          </p:nvSpPr>
          <p:spPr bwMode="auto">
            <a:xfrm>
              <a:off x="820615" y="3002280"/>
              <a:ext cx="2989385" cy="731520"/>
            </a:xfrm>
            <a:prstGeom prst="roundRect">
              <a:avLst>
                <a:gd name="adj" fmla="val 16667"/>
              </a:avLst>
            </a:prstGeom>
            <a:solidFill>
              <a:srgbClr val="FFFF00"/>
            </a:solidFill>
            <a:ln w="12700">
              <a:solidFill>
                <a:schemeClr val="tx1"/>
              </a:solidFill>
              <a:round/>
              <a:headEnd/>
              <a:tailEnd/>
            </a:ln>
          </p:spPr>
          <p:txBody>
            <a:bodyPr wrap="none" lIns="0" tIns="0" rIns="0" bIns="0" anchor="ctr"/>
            <a:lstStyle/>
            <a:p>
              <a:r>
                <a:rPr lang="en-US" sz="2400" b="1"/>
                <a:t>Trained</a:t>
              </a:r>
            </a:p>
            <a:p>
              <a:r>
                <a:rPr lang="en-US" sz="2400" b="1"/>
                <a:t>Personnel</a:t>
              </a:r>
            </a:p>
          </p:txBody>
        </p:sp>
        <p:sp>
          <p:nvSpPr>
            <p:cNvPr id="59408" name="_s100362"/>
            <p:cNvSpPr>
              <a:spLocks noChangeArrowheads="1"/>
            </p:cNvSpPr>
            <p:nvPr/>
          </p:nvSpPr>
          <p:spPr bwMode="auto">
            <a:xfrm>
              <a:off x="5164015" y="3023888"/>
              <a:ext cx="2989385" cy="731520"/>
            </a:xfrm>
            <a:prstGeom prst="roundRect">
              <a:avLst>
                <a:gd name="adj" fmla="val 16667"/>
              </a:avLst>
            </a:prstGeom>
            <a:solidFill>
              <a:srgbClr val="FFFF00"/>
            </a:solidFill>
            <a:ln w="19050">
              <a:solidFill>
                <a:srgbClr val="000000"/>
              </a:solidFill>
              <a:round/>
              <a:headEnd/>
              <a:tailEnd/>
            </a:ln>
          </p:spPr>
          <p:txBody>
            <a:bodyPr wrap="none" lIns="0" tIns="0" rIns="0" bIns="0" anchor="ctr"/>
            <a:lstStyle/>
            <a:p>
              <a:r>
                <a:rPr lang="en-US" sz="2400" b="1"/>
                <a:t>Units</a:t>
              </a:r>
            </a:p>
          </p:txBody>
        </p:sp>
      </p:grpSp>
      <p:sp>
        <p:nvSpPr>
          <p:cNvPr id="59398"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9485F80B-4CD0-4F54-A9F9-41E1B402F05B}" type="slidenum">
              <a:rPr lang="en-US" sz="1400" b="1" i="1" smtClean="0"/>
              <a:pPr/>
              <a:t>34</a:t>
            </a:fld>
            <a:endParaRPr lang="en-US" sz="1400" b="1" i="1"/>
          </a:p>
        </p:txBody>
      </p:sp>
      <p:pic>
        <p:nvPicPr>
          <p:cNvPr id="59399"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59400" name="Group 6"/>
          <p:cNvGrpSpPr>
            <a:grpSpLocks/>
          </p:cNvGrpSpPr>
          <p:nvPr/>
        </p:nvGrpSpPr>
        <p:grpSpPr bwMode="auto">
          <a:xfrm>
            <a:off x="228600" y="6477000"/>
            <a:ext cx="5105400" cy="152400"/>
            <a:chOff x="192" y="3792"/>
            <a:chExt cx="3216" cy="96"/>
          </a:xfrm>
        </p:grpSpPr>
        <p:sp>
          <p:nvSpPr>
            <p:cNvPr id="1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2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53516D2B-09BF-38D6-B734-E102EE5F9500}"/>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
        <p:nvSpPr>
          <p:cNvPr id="3" name="Text Box 4">
            <a:extLst>
              <a:ext uri="{FF2B5EF4-FFF2-40B4-BE49-F238E27FC236}">
                <a16:creationId xmlns:a16="http://schemas.microsoft.com/office/drawing/2014/main" id="{90B103ED-662E-2F16-6CB1-90967A5DEEFA}"/>
              </a:ext>
            </a:extLst>
          </p:cNvPr>
          <p:cNvSpPr txBox="1">
            <a:spLocks noChangeArrowheads="1"/>
          </p:cNvSpPr>
          <p:nvPr/>
        </p:nvSpPr>
        <p:spPr bwMode="auto">
          <a:xfrm>
            <a:off x="618453" y="184986"/>
            <a:ext cx="8001000" cy="1190625"/>
          </a:xfrm>
          <a:prstGeom prst="rect">
            <a:avLst/>
          </a:prstGeom>
          <a:noFill/>
          <a:ln w="76200">
            <a:noFill/>
            <a:miter lim="800000"/>
            <a:headEnd/>
            <a:tailEnd/>
          </a:ln>
        </p:spPr>
        <p:txBody>
          <a:bodyPr>
            <a:spAutoFit/>
          </a:bodyPr>
          <a:lstStyle/>
          <a:p>
            <a:r>
              <a:rPr lang="en-US" sz="3600" b="1" dirty="0">
                <a:solidFill>
                  <a:srgbClr val="008000"/>
                </a:solidFill>
              </a:rPr>
              <a:t>Ready Reserve</a:t>
            </a:r>
          </a:p>
          <a:p>
            <a:r>
              <a:rPr lang="en-US" sz="3600" b="1" dirty="0">
                <a:solidFill>
                  <a:srgbClr val="008000"/>
                </a:solidFill>
              </a:rPr>
              <a:t>Selected Reserve</a:t>
            </a:r>
            <a:endParaRPr lang="en-US" sz="3600" dirty="0">
              <a:solidFill>
                <a:srgbClr val="008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90756" y="1828800"/>
            <a:ext cx="8153400" cy="3600986"/>
          </a:xfrm>
          <a:prstGeom prst="rect">
            <a:avLst/>
          </a:prstGeom>
          <a:noFill/>
          <a:ln w="9525">
            <a:noFill/>
            <a:miter lim="800000"/>
            <a:headEnd/>
            <a:tailEnd/>
          </a:ln>
        </p:spPr>
        <p:txBody>
          <a:bodyPr>
            <a:spAutoFit/>
          </a:bodyPr>
          <a:lstStyle/>
          <a:p>
            <a:pPr algn="l">
              <a:spcBef>
                <a:spcPct val="50000"/>
              </a:spcBef>
              <a:buFontTx/>
              <a:buChar char="•"/>
            </a:pPr>
            <a:r>
              <a:rPr lang="en-US" sz="2400" b="1" dirty="0"/>
              <a:t> Three Types of Retirees</a:t>
            </a:r>
          </a:p>
          <a:p>
            <a:pPr marL="800100" lvl="1" indent="-342900" algn="l">
              <a:spcBef>
                <a:spcPct val="50000"/>
              </a:spcBef>
              <a:buFontTx/>
              <a:buChar char="-"/>
            </a:pPr>
            <a:r>
              <a:rPr lang="en-US" sz="2400" b="1" dirty="0"/>
              <a:t>AC = Records transferred to Fort Knox</a:t>
            </a:r>
          </a:p>
          <a:p>
            <a:pPr marL="800100" lvl="1" indent="-342900" algn="l">
              <a:spcBef>
                <a:spcPct val="50000"/>
              </a:spcBef>
              <a:buFontTx/>
              <a:buChar char="-"/>
            </a:pPr>
            <a:r>
              <a:rPr lang="en-US" sz="2400" b="1" dirty="0"/>
              <a:t>RC = Under age 60: “Gray Area”</a:t>
            </a:r>
          </a:p>
          <a:p>
            <a:pPr marL="800100" lvl="1" indent="-342900" algn="l">
              <a:spcBef>
                <a:spcPct val="50000"/>
              </a:spcBef>
              <a:buFontTx/>
              <a:buChar char="-"/>
            </a:pPr>
            <a:r>
              <a:rPr lang="en-US" sz="2400" b="1" dirty="0"/>
              <a:t>RC = Over age 60: available to receive pay / benefits</a:t>
            </a:r>
          </a:p>
          <a:p>
            <a:pPr algn="l">
              <a:spcBef>
                <a:spcPct val="50000"/>
              </a:spcBef>
              <a:buFontTx/>
              <a:buChar char="•"/>
            </a:pPr>
            <a:r>
              <a:rPr lang="en-US" sz="2400" b="1" dirty="0"/>
              <a:t>  Involuntary recall to active duty</a:t>
            </a:r>
          </a:p>
          <a:p>
            <a:pPr algn="l">
              <a:spcBef>
                <a:spcPct val="50000"/>
              </a:spcBef>
              <a:buFontTx/>
              <a:buChar char="•"/>
            </a:pPr>
            <a:r>
              <a:rPr lang="en-US" sz="2400" b="1" dirty="0"/>
              <a:t>  </a:t>
            </a:r>
            <a:r>
              <a:rPr lang="en-US" sz="2400" b="1" dirty="0">
                <a:solidFill>
                  <a:srgbClr val="0000FF"/>
                </a:solidFill>
              </a:rPr>
              <a:t>Retirement is a process</a:t>
            </a:r>
          </a:p>
        </p:txBody>
      </p:sp>
      <p:sp>
        <p:nvSpPr>
          <p:cNvPr id="60420"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4AD92289-14CE-4ABD-9378-8132E083CB09}" type="slidenum">
              <a:rPr lang="en-US" sz="1400" b="1" i="1" smtClean="0"/>
              <a:pPr/>
              <a:t>35</a:t>
            </a:fld>
            <a:endParaRPr lang="en-US" sz="1400" b="1" i="1"/>
          </a:p>
        </p:txBody>
      </p:sp>
      <p:pic>
        <p:nvPicPr>
          <p:cNvPr id="60421"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0422" name="Group 6"/>
          <p:cNvGrpSpPr>
            <a:grpSpLocks/>
          </p:cNvGrpSpPr>
          <p:nvPr/>
        </p:nvGrpSpPr>
        <p:grpSpPr bwMode="auto">
          <a:xfrm>
            <a:off x="228600" y="6477000"/>
            <a:ext cx="5105400" cy="152400"/>
            <a:chOff x="192" y="3792"/>
            <a:chExt cx="3216" cy="96"/>
          </a:xfrm>
        </p:grpSpPr>
        <p:sp>
          <p:nvSpPr>
            <p:cNvPr id="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9"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7D93C400-C1AB-6D04-8E7F-05E58E914709}"/>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
        <p:nvSpPr>
          <p:cNvPr id="3" name="_s5130">
            <a:extLst>
              <a:ext uri="{FF2B5EF4-FFF2-40B4-BE49-F238E27FC236}">
                <a16:creationId xmlns:a16="http://schemas.microsoft.com/office/drawing/2014/main" id="{8A904C19-449F-E576-93DF-58FF40621DB7}"/>
              </a:ext>
            </a:extLst>
          </p:cNvPr>
          <p:cNvSpPr>
            <a:spLocks noChangeArrowheads="1"/>
          </p:cNvSpPr>
          <p:nvPr/>
        </p:nvSpPr>
        <p:spPr bwMode="auto">
          <a:xfrm>
            <a:off x="6705600" y="637857"/>
            <a:ext cx="1616978" cy="1051243"/>
          </a:xfrm>
          <a:prstGeom prst="roundRect">
            <a:avLst>
              <a:gd name="adj" fmla="val 16667"/>
            </a:avLst>
          </a:prstGeom>
          <a:solidFill>
            <a:srgbClr val="FF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Retired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Reserve</a:t>
            </a:r>
          </a:p>
        </p:txBody>
      </p:sp>
      <p:sp>
        <p:nvSpPr>
          <p:cNvPr id="4" name="Text Box 2">
            <a:extLst>
              <a:ext uri="{FF2B5EF4-FFF2-40B4-BE49-F238E27FC236}">
                <a16:creationId xmlns:a16="http://schemas.microsoft.com/office/drawing/2014/main" id="{6B0685A0-8E77-4D4F-CB6E-7942FEB1E96C}"/>
              </a:ext>
            </a:extLst>
          </p:cNvPr>
          <p:cNvSpPr txBox="1">
            <a:spLocks noChangeArrowheads="1"/>
          </p:cNvSpPr>
          <p:nvPr/>
        </p:nvSpPr>
        <p:spPr bwMode="auto">
          <a:xfrm>
            <a:off x="1138456" y="496888"/>
            <a:ext cx="6858000" cy="641350"/>
          </a:xfrm>
          <a:prstGeom prst="rect">
            <a:avLst/>
          </a:prstGeom>
          <a:noFill/>
          <a:ln w="9525">
            <a:noFill/>
            <a:miter lim="800000"/>
            <a:headEnd/>
            <a:tailEnd/>
          </a:ln>
        </p:spPr>
        <p:txBody>
          <a:bodyPr>
            <a:spAutoFit/>
          </a:bodyPr>
          <a:lstStyle/>
          <a:p>
            <a:pPr>
              <a:spcBef>
                <a:spcPct val="50000"/>
              </a:spcBef>
            </a:pPr>
            <a:r>
              <a:rPr lang="en-US" sz="3600" b="1" dirty="0">
                <a:solidFill>
                  <a:srgbClr val="008000"/>
                </a:solidFill>
              </a:rPr>
              <a:t>Retired Reserve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981199" y="381000"/>
            <a:ext cx="5351255" cy="1200150"/>
          </a:xfrm>
          <a:prstGeom prst="rect">
            <a:avLst/>
          </a:prstGeom>
          <a:noFill/>
          <a:ln w="9525">
            <a:noFill/>
            <a:miter lim="800000"/>
            <a:headEnd/>
            <a:tailEnd/>
          </a:ln>
        </p:spPr>
        <p:txBody>
          <a:bodyPr wrap="square">
            <a:spAutoFit/>
          </a:bodyPr>
          <a:lstStyle/>
          <a:p>
            <a:pPr>
              <a:spcBef>
                <a:spcPct val="50000"/>
              </a:spcBef>
            </a:pPr>
            <a:r>
              <a:rPr lang="en-US" sz="3600" b="1" dirty="0"/>
              <a:t>RC Full-Time Support </a:t>
            </a:r>
          </a:p>
          <a:p>
            <a:r>
              <a:rPr lang="en-US" sz="3600" b="1" dirty="0"/>
              <a:t>(FTS)</a:t>
            </a:r>
          </a:p>
        </p:txBody>
      </p:sp>
      <p:sp>
        <p:nvSpPr>
          <p:cNvPr id="61444" name="Text Box 4"/>
          <p:cNvSpPr txBox="1">
            <a:spLocks noChangeArrowheads="1"/>
          </p:cNvSpPr>
          <p:nvPr/>
        </p:nvSpPr>
        <p:spPr bwMode="auto">
          <a:xfrm>
            <a:off x="3962400" y="2057400"/>
            <a:ext cx="4724400" cy="466725"/>
          </a:xfrm>
          <a:prstGeom prst="rect">
            <a:avLst/>
          </a:prstGeom>
          <a:solidFill>
            <a:srgbClr val="FFFF66"/>
          </a:solidFill>
          <a:ln w="9525">
            <a:solidFill>
              <a:srgbClr val="0000FF"/>
            </a:solidFill>
            <a:miter lim="800000"/>
            <a:headEnd/>
            <a:tailEnd/>
          </a:ln>
        </p:spPr>
        <p:txBody>
          <a:bodyPr>
            <a:spAutoFit/>
          </a:bodyPr>
          <a:lstStyle/>
          <a:p>
            <a:pPr algn="l">
              <a:spcBef>
                <a:spcPct val="50000"/>
              </a:spcBef>
            </a:pPr>
            <a:r>
              <a:rPr lang="en-US" sz="2400" b="1" dirty="0"/>
              <a:t>Active Guard Reserve (AGR)</a:t>
            </a:r>
          </a:p>
        </p:txBody>
      </p:sp>
      <p:sp>
        <p:nvSpPr>
          <p:cNvPr id="61445" name="Text Box 5"/>
          <p:cNvSpPr txBox="1">
            <a:spLocks noChangeArrowheads="1"/>
          </p:cNvSpPr>
          <p:nvPr/>
        </p:nvSpPr>
        <p:spPr bwMode="auto">
          <a:xfrm>
            <a:off x="990600" y="2971800"/>
            <a:ext cx="4800600" cy="466725"/>
          </a:xfrm>
          <a:prstGeom prst="rect">
            <a:avLst/>
          </a:prstGeom>
          <a:solidFill>
            <a:schemeClr val="accent1"/>
          </a:solidFill>
          <a:ln w="9525">
            <a:solidFill>
              <a:srgbClr val="0000FF"/>
            </a:solidFill>
            <a:miter lim="800000"/>
            <a:headEnd/>
            <a:tailEnd/>
          </a:ln>
        </p:spPr>
        <p:txBody>
          <a:bodyPr>
            <a:spAutoFit/>
          </a:bodyPr>
          <a:lstStyle/>
          <a:p>
            <a:pPr algn="l"/>
            <a:r>
              <a:rPr lang="en-US" sz="2400" b="1" dirty="0"/>
              <a:t>Military Technician (MILTECH)</a:t>
            </a:r>
          </a:p>
        </p:txBody>
      </p:sp>
      <p:sp>
        <p:nvSpPr>
          <p:cNvPr id="61446" name="Text Box 6"/>
          <p:cNvSpPr txBox="1">
            <a:spLocks noChangeArrowheads="1"/>
          </p:cNvSpPr>
          <p:nvPr/>
        </p:nvSpPr>
        <p:spPr bwMode="auto">
          <a:xfrm>
            <a:off x="2590800" y="5257800"/>
            <a:ext cx="3657600" cy="466725"/>
          </a:xfrm>
          <a:prstGeom prst="rect">
            <a:avLst/>
          </a:prstGeom>
          <a:solidFill>
            <a:schemeClr val="accent2"/>
          </a:solidFill>
          <a:ln w="9525">
            <a:solidFill>
              <a:srgbClr val="0000FF"/>
            </a:solidFill>
            <a:miter lim="800000"/>
            <a:headEnd/>
            <a:tailEnd/>
          </a:ln>
        </p:spPr>
        <p:txBody>
          <a:bodyPr>
            <a:spAutoFit/>
          </a:bodyPr>
          <a:lstStyle/>
          <a:p>
            <a:pPr algn="l">
              <a:spcBef>
                <a:spcPct val="50000"/>
              </a:spcBef>
            </a:pPr>
            <a:r>
              <a:rPr lang="en-US" sz="2400" b="1"/>
              <a:t>Active Component (AC)</a:t>
            </a:r>
          </a:p>
        </p:txBody>
      </p:sp>
      <p:sp>
        <p:nvSpPr>
          <p:cNvPr id="61447" name="Text Box 7"/>
          <p:cNvSpPr txBox="1">
            <a:spLocks noChangeArrowheads="1"/>
          </p:cNvSpPr>
          <p:nvPr/>
        </p:nvSpPr>
        <p:spPr bwMode="auto">
          <a:xfrm>
            <a:off x="3200400" y="4038600"/>
            <a:ext cx="5410200" cy="466725"/>
          </a:xfrm>
          <a:prstGeom prst="rect">
            <a:avLst/>
          </a:prstGeom>
          <a:solidFill>
            <a:srgbClr val="99FF33"/>
          </a:solidFill>
          <a:ln w="9525">
            <a:solidFill>
              <a:srgbClr val="0000FF"/>
            </a:solidFill>
            <a:miter lim="800000"/>
            <a:headEnd/>
            <a:tailEnd/>
          </a:ln>
        </p:spPr>
        <p:txBody>
          <a:bodyPr>
            <a:spAutoFit/>
          </a:bodyPr>
          <a:lstStyle/>
          <a:p>
            <a:pPr algn="l">
              <a:spcBef>
                <a:spcPct val="50000"/>
              </a:spcBef>
            </a:pPr>
            <a:r>
              <a:rPr lang="en-US" sz="2400" b="1"/>
              <a:t>Department of Army Civilian (DAC) </a:t>
            </a:r>
            <a:endParaRPr lang="en-US" b="1"/>
          </a:p>
        </p:txBody>
      </p:sp>
      <p:sp>
        <p:nvSpPr>
          <p:cNvPr id="61449"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AC0F27E7-2FE5-4570-A35E-EE09D8F9F509}" type="slidenum">
              <a:rPr lang="en-US" sz="1400" b="1" i="1" smtClean="0"/>
              <a:pPr/>
              <a:t>36</a:t>
            </a:fld>
            <a:endParaRPr lang="en-US" sz="1400" b="1" i="1"/>
          </a:p>
        </p:txBody>
      </p:sp>
      <p:pic>
        <p:nvPicPr>
          <p:cNvPr id="61450"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1451" name="Group 6"/>
          <p:cNvGrpSpPr>
            <a:grpSpLocks/>
          </p:cNvGrpSpPr>
          <p:nvPr/>
        </p:nvGrpSpPr>
        <p:grpSpPr bwMode="auto">
          <a:xfrm>
            <a:off x="228600" y="6477000"/>
            <a:ext cx="5105400" cy="152400"/>
            <a:chOff x="192" y="3792"/>
            <a:chExt cx="3216" cy="96"/>
          </a:xfrm>
        </p:grpSpPr>
        <p:sp>
          <p:nvSpPr>
            <p:cNvPr id="16"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7"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9" name="TextBox 18"/>
          <p:cNvSpPr txBox="1"/>
          <p:nvPr/>
        </p:nvSpPr>
        <p:spPr>
          <a:xfrm>
            <a:off x="5743480" y="6019800"/>
            <a:ext cx="3095720" cy="369332"/>
          </a:xfrm>
          <a:prstGeom prst="rect">
            <a:avLst/>
          </a:prstGeom>
          <a:noFill/>
        </p:spPr>
        <p:txBody>
          <a:bodyPr wrap="none" rtlCol="0">
            <a:spAutoFit/>
          </a:bodyPr>
          <a:lstStyle/>
          <a:p>
            <a:r>
              <a:rPr lang="en-US" sz="1800" b="1" dirty="0"/>
              <a:t>IG Reference Guide, Part 6</a:t>
            </a:r>
          </a:p>
        </p:txBody>
      </p:sp>
      <p:grpSp>
        <p:nvGrpSpPr>
          <p:cNvPr id="23" name="Group 22"/>
          <p:cNvGrpSpPr/>
          <p:nvPr/>
        </p:nvGrpSpPr>
        <p:grpSpPr>
          <a:xfrm>
            <a:off x="7427686" y="364331"/>
            <a:ext cx="1052513" cy="903288"/>
            <a:chOff x="7543799" y="925512"/>
            <a:chExt cx="1052513" cy="903288"/>
          </a:xfrm>
        </p:grpSpPr>
        <p:sp>
          <p:nvSpPr>
            <p:cNvPr id="24"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25"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3</a:t>
              </a:r>
            </a:p>
          </p:txBody>
        </p:sp>
      </p:grpSp>
      <p:pic>
        <p:nvPicPr>
          <p:cNvPr id="2" name="Picture 1"/>
          <p:cNvPicPr>
            <a:picLocks noChangeAspect="1"/>
          </p:cNvPicPr>
          <p:nvPr/>
        </p:nvPicPr>
        <p:blipFill>
          <a:blip r:embed="rId4"/>
          <a:stretch>
            <a:fillRect/>
          </a:stretch>
        </p:blipFill>
        <p:spPr>
          <a:xfrm>
            <a:off x="433416" y="3774350"/>
            <a:ext cx="2309784" cy="1375353"/>
          </a:xfrm>
          <a:prstGeom prst="rect">
            <a:avLst/>
          </a:prstGeom>
          <a:ln>
            <a:solidFill>
              <a:schemeClr val="tx1"/>
            </a:solidFill>
          </a:ln>
        </p:spPr>
      </p:pic>
      <p:sp>
        <p:nvSpPr>
          <p:cNvPr id="3" name="Rectangle 9">
            <a:extLst>
              <a:ext uri="{FF2B5EF4-FFF2-40B4-BE49-F238E27FC236}">
                <a16:creationId xmlns:a16="http://schemas.microsoft.com/office/drawing/2014/main" id="{4482561A-17C6-D6F9-F85E-A2C2FF1704B3}"/>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981200" y="381000"/>
            <a:ext cx="6324600" cy="519113"/>
          </a:xfrm>
          <a:prstGeom prst="rect">
            <a:avLst/>
          </a:prstGeom>
          <a:noFill/>
          <a:ln w="9525">
            <a:noFill/>
            <a:miter lim="800000"/>
            <a:headEnd/>
            <a:tailEnd/>
          </a:ln>
        </p:spPr>
        <p:txBody>
          <a:bodyPr>
            <a:spAutoFit/>
          </a:bodyPr>
          <a:lstStyle/>
          <a:p>
            <a:pPr algn="l">
              <a:spcBef>
                <a:spcPct val="50000"/>
              </a:spcBef>
            </a:pPr>
            <a:r>
              <a:rPr lang="en-US" b="1">
                <a:latin typeface="Times New Roman" pitchFamily="18" charset="0"/>
              </a:rPr>
              <a:t>	</a:t>
            </a:r>
            <a:endParaRPr lang="en-US" sz="3600" b="1">
              <a:solidFill>
                <a:srgbClr val="0000FF"/>
              </a:solidFill>
            </a:endParaRPr>
          </a:p>
        </p:txBody>
      </p:sp>
      <p:sp>
        <p:nvSpPr>
          <p:cNvPr id="62467" name="Text Box 3"/>
          <p:cNvSpPr txBox="1">
            <a:spLocks noChangeArrowheads="1"/>
          </p:cNvSpPr>
          <p:nvPr/>
        </p:nvSpPr>
        <p:spPr bwMode="auto">
          <a:xfrm>
            <a:off x="241300" y="1976439"/>
            <a:ext cx="8686800" cy="3822585"/>
          </a:xfrm>
          <a:prstGeom prst="rect">
            <a:avLst/>
          </a:prstGeom>
          <a:noFill/>
          <a:ln w="9525">
            <a:noFill/>
            <a:miter lim="800000"/>
            <a:headEnd/>
            <a:tailEnd/>
          </a:ln>
        </p:spPr>
        <p:txBody>
          <a:bodyPr wrap="square">
            <a:spAutoFit/>
          </a:bodyPr>
          <a:lstStyle/>
          <a:p>
            <a:pPr algn="l">
              <a:spcAft>
                <a:spcPct val="20000"/>
              </a:spcAft>
            </a:pPr>
            <a:r>
              <a:rPr lang="en-US" sz="2400" b="1" u="sng" dirty="0">
                <a:solidFill>
                  <a:srgbClr val="008000"/>
                </a:solidFill>
              </a:rPr>
              <a:t>Active Guard / Reserve (AGR)</a:t>
            </a:r>
          </a:p>
          <a:p>
            <a:pPr algn="l">
              <a:spcAft>
                <a:spcPct val="20000"/>
              </a:spcAft>
              <a:buFont typeface="Wingdings" pitchFamily="2" charset="2"/>
              <a:buChar char="Ø"/>
            </a:pPr>
            <a:r>
              <a:rPr lang="en-US" sz="2400" dirty="0"/>
              <a:t> </a:t>
            </a:r>
            <a:r>
              <a:rPr lang="en-US" sz="2400" b="1" dirty="0"/>
              <a:t>ARNG, Title 10 or 32</a:t>
            </a:r>
          </a:p>
          <a:p>
            <a:pPr algn="l">
              <a:spcAft>
                <a:spcPct val="20000"/>
              </a:spcAft>
              <a:buFont typeface="Wingdings" pitchFamily="2" charset="2"/>
              <a:buChar char="Ø"/>
            </a:pPr>
            <a:r>
              <a:rPr lang="en-US" sz="2400" b="1" dirty="0"/>
              <a:t> USAR,  Title 10</a:t>
            </a:r>
          </a:p>
          <a:p>
            <a:pPr algn="l">
              <a:spcAft>
                <a:spcPct val="20000"/>
              </a:spcAft>
              <a:buFont typeface="Wingdings" pitchFamily="2" charset="2"/>
              <a:buChar char="Ø"/>
            </a:pPr>
            <a:r>
              <a:rPr lang="en-US" sz="2400" b="1" dirty="0"/>
              <a:t> Purpose is to support readiness of M-Day and TPU units </a:t>
            </a:r>
          </a:p>
          <a:p>
            <a:pPr algn="l">
              <a:spcAft>
                <a:spcPct val="20000"/>
              </a:spcAft>
              <a:buFont typeface="Wingdings" pitchFamily="2" charset="2"/>
              <a:buNone/>
            </a:pPr>
            <a:r>
              <a:rPr lang="en-US" sz="1400" b="1" dirty="0"/>
              <a:t>          </a:t>
            </a:r>
          </a:p>
          <a:p>
            <a:pPr algn="l">
              <a:spcAft>
                <a:spcPct val="20000"/>
              </a:spcAft>
              <a:buFont typeface="Wingdings" pitchFamily="2" charset="2"/>
              <a:buNone/>
            </a:pPr>
            <a:r>
              <a:rPr lang="en-US" sz="2400" b="1" u="sng" dirty="0">
                <a:solidFill>
                  <a:srgbClr val="008000"/>
                </a:solidFill>
              </a:rPr>
              <a:t>Military Technician (MILTECH)</a:t>
            </a:r>
          </a:p>
          <a:p>
            <a:pPr algn="l">
              <a:spcAft>
                <a:spcPct val="20000"/>
              </a:spcAft>
              <a:buFont typeface="Wingdings" pitchFamily="2" charset="2"/>
              <a:buChar char="Ø"/>
            </a:pPr>
            <a:r>
              <a:rPr lang="en-US" sz="2400" b="1" dirty="0"/>
              <a:t> Dual-Status Personnel (Required)</a:t>
            </a:r>
          </a:p>
          <a:p>
            <a:pPr algn="l">
              <a:spcAft>
                <a:spcPct val="20000"/>
              </a:spcAft>
              <a:buFont typeface="Wingdings" pitchFamily="2" charset="2"/>
              <a:buChar char="Ø"/>
            </a:pPr>
            <a:r>
              <a:rPr lang="en-US" sz="2400" b="1" dirty="0"/>
              <a:t> ARNG - Wears uniform during week</a:t>
            </a:r>
          </a:p>
          <a:p>
            <a:pPr algn="l">
              <a:spcAft>
                <a:spcPct val="20000"/>
              </a:spcAft>
              <a:buFont typeface="Wingdings" pitchFamily="2" charset="2"/>
              <a:buChar char="Ø"/>
            </a:pPr>
            <a:r>
              <a:rPr lang="en-US" sz="2400" b="1" dirty="0"/>
              <a:t> USAR - Wears civilian clothes during week</a:t>
            </a:r>
            <a:r>
              <a:rPr lang="en-US" sz="2400" dirty="0"/>
              <a:t>	</a:t>
            </a:r>
          </a:p>
        </p:txBody>
      </p:sp>
      <p:sp>
        <p:nvSpPr>
          <p:cNvPr id="62468" name="Rectangle 7"/>
          <p:cNvSpPr>
            <a:spLocks noChangeArrowheads="1"/>
          </p:cNvSpPr>
          <p:nvPr/>
        </p:nvSpPr>
        <p:spPr bwMode="auto">
          <a:xfrm>
            <a:off x="1058411" y="304800"/>
            <a:ext cx="7010400" cy="946150"/>
          </a:xfrm>
          <a:prstGeom prst="rect">
            <a:avLst/>
          </a:prstGeom>
          <a:noFill/>
          <a:ln w="76200">
            <a:noFill/>
            <a:miter lim="800000"/>
            <a:headEnd/>
            <a:tailEnd/>
          </a:ln>
        </p:spPr>
        <p:txBody>
          <a:bodyPr>
            <a:spAutoFit/>
          </a:bodyPr>
          <a:lstStyle/>
          <a:p>
            <a:r>
              <a:rPr lang="en-US" sz="3600" b="1" dirty="0"/>
              <a:t>Full-Time Support</a:t>
            </a:r>
          </a:p>
          <a:p>
            <a:r>
              <a:rPr lang="en-US" sz="2000" b="1" dirty="0"/>
              <a:t>(continued)</a:t>
            </a:r>
          </a:p>
        </p:txBody>
      </p:sp>
      <p:sp>
        <p:nvSpPr>
          <p:cNvPr id="62469"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DF5AB3AB-16D8-4376-B0A2-C4266A6CE6CF}" type="slidenum">
              <a:rPr lang="en-US" sz="1400" b="1" i="1" smtClean="0"/>
              <a:pPr/>
              <a:t>37</a:t>
            </a:fld>
            <a:endParaRPr lang="en-US" sz="1400" b="1" i="1"/>
          </a:p>
        </p:txBody>
      </p:sp>
      <p:pic>
        <p:nvPicPr>
          <p:cNvPr id="62470"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2471"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5A6DC608-899E-07DD-CCC1-571E72CF0AEB}"/>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241300" y="1932209"/>
            <a:ext cx="8902700" cy="3933384"/>
          </a:xfrm>
          <a:prstGeom prst="rect">
            <a:avLst/>
          </a:prstGeom>
          <a:noFill/>
          <a:ln w="9525">
            <a:noFill/>
            <a:miter lim="800000"/>
            <a:headEnd/>
            <a:tailEnd/>
          </a:ln>
        </p:spPr>
        <p:txBody>
          <a:bodyPr wrap="square">
            <a:spAutoFit/>
          </a:bodyPr>
          <a:lstStyle/>
          <a:p>
            <a:pPr algn="l">
              <a:spcAft>
                <a:spcPct val="20000"/>
              </a:spcAft>
            </a:pPr>
            <a:r>
              <a:rPr lang="en-US" sz="2400" b="1" u="sng" dirty="0">
                <a:solidFill>
                  <a:srgbClr val="008000"/>
                </a:solidFill>
              </a:rPr>
              <a:t>Department of Army Civilian (DAC)</a:t>
            </a:r>
          </a:p>
          <a:p>
            <a:pPr algn="l">
              <a:buFont typeface="Wingdings" pitchFamily="2" charset="2"/>
              <a:buChar char="Ø"/>
            </a:pPr>
            <a:r>
              <a:rPr lang="en-US" sz="2400" dirty="0"/>
              <a:t> </a:t>
            </a:r>
            <a:r>
              <a:rPr lang="en-US" sz="2400" b="1" dirty="0"/>
              <a:t>Civilian employees not requiring dual status in unit</a:t>
            </a:r>
            <a:r>
              <a:rPr lang="en-US" sz="2400" dirty="0"/>
              <a:t>      </a:t>
            </a:r>
          </a:p>
          <a:p>
            <a:pPr algn="l">
              <a:spcAft>
                <a:spcPct val="20000"/>
              </a:spcAft>
            </a:pPr>
            <a:endParaRPr lang="en-US" sz="2400" dirty="0"/>
          </a:p>
          <a:p>
            <a:pPr algn="l">
              <a:spcAft>
                <a:spcPct val="20000"/>
              </a:spcAft>
              <a:buFont typeface="Wingdings" pitchFamily="2" charset="2"/>
              <a:buNone/>
            </a:pPr>
            <a:r>
              <a:rPr lang="en-US" sz="2400" b="1" u="sng" dirty="0">
                <a:solidFill>
                  <a:srgbClr val="008000"/>
                </a:solidFill>
              </a:rPr>
              <a:t>Active Component (AC)</a:t>
            </a:r>
          </a:p>
          <a:p>
            <a:pPr algn="l">
              <a:spcAft>
                <a:spcPct val="20000"/>
              </a:spcAft>
              <a:buFont typeface="Wingdings" pitchFamily="2" charset="2"/>
              <a:buChar char="Ø"/>
            </a:pPr>
            <a:r>
              <a:rPr lang="en-US" sz="2400" b="1" dirty="0"/>
              <a:t> First Army and Training Support Divisions</a:t>
            </a:r>
          </a:p>
          <a:p>
            <a:pPr lvl="1" algn="l">
              <a:spcAft>
                <a:spcPct val="20000"/>
              </a:spcAft>
              <a:buFont typeface="Wingdings" pitchFamily="2" charset="2"/>
              <a:buChar char="ü"/>
            </a:pPr>
            <a:r>
              <a:rPr lang="en-US" sz="2400" b="1" dirty="0"/>
              <a:t> Training, Readiness, Mobilization, Deployment </a:t>
            </a:r>
          </a:p>
          <a:p>
            <a:pPr algn="l">
              <a:spcAft>
                <a:spcPct val="20000"/>
              </a:spcAft>
              <a:buFont typeface="Wingdings" pitchFamily="2" charset="2"/>
              <a:buChar char="Ø"/>
            </a:pPr>
            <a:r>
              <a:rPr lang="en-US" sz="2400" b="1" dirty="0"/>
              <a:t> MCUs – organizational authorizations</a:t>
            </a:r>
          </a:p>
          <a:p>
            <a:pPr algn="l">
              <a:spcAft>
                <a:spcPct val="20000"/>
              </a:spcAft>
              <a:buFont typeface="Wingdings" pitchFamily="2" charset="2"/>
              <a:buChar char="Ø"/>
            </a:pPr>
            <a:r>
              <a:rPr lang="en-US" sz="2400" b="1" dirty="0"/>
              <a:t> Command / Leadership Exchange Program</a:t>
            </a:r>
          </a:p>
          <a:p>
            <a:pPr algn="l">
              <a:spcAft>
                <a:spcPct val="20000"/>
              </a:spcAft>
            </a:pPr>
            <a:r>
              <a:rPr lang="en-US" sz="2400" dirty="0"/>
              <a:t>  </a:t>
            </a:r>
          </a:p>
        </p:txBody>
      </p:sp>
      <p:sp>
        <p:nvSpPr>
          <p:cNvPr id="63491" name="Rectangle 4"/>
          <p:cNvSpPr>
            <a:spLocks noChangeArrowheads="1"/>
          </p:cNvSpPr>
          <p:nvPr/>
        </p:nvSpPr>
        <p:spPr bwMode="auto">
          <a:xfrm>
            <a:off x="1066800" y="349250"/>
            <a:ext cx="7010400" cy="946150"/>
          </a:xfrm>
          <a:prstGeom prst="rect">
            <a:avLst/>
          </a:prstGeom>
          <a:noFill/>
          <a:ln w="76200">
            <a:noFill/>
            <a:miter lim="800000"/>
            <a:headEnd/>
            <a:tailEnd/>
          </a:ln>
        </p:spPr>
        <p:txBody>
          <a:bodyPr>
            <a:spAutoFit/>
          </a:bodyPr>
          <a:lstStyle/>
          <a:p>
            <a:r>
              <a:rPr lang="en-US" sz="3600" b="1" dirty="0"/>
              <a:t>Full-Time Support</a:t>
            </a:r>
          </a:p>
          <a:p>
            <a:r>
              <a:rPr lang="en-US" sz="2000" b="1" dirty="0"/>
              <a:t>(continued)</a:t>
            </a:r>
          </a:p>
        </p:txBody>
      </p:sp>
      <p:sp>
        <p:nvSpPr>
          <p:cNvPr id="63492"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7325C67C-190B-43AE-A11B-FA16AACD52B4}" type="slidenum">
              <a:rPr lang="en-US" sz="1400" b="1" i="1" smtClean="0"/>
              <a:pPr/>
              <a:t>38</a:t>
            </a:fld>
            <a:endParaRPr lang="en-US" sz="1400" b="1" i="1"/>
          </a:p>
        </p:txBody>
      </p:sp>
      <p:pic>
        <p:nvPicPr>
          <p:cNvPr id="63493"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3494" name="Group 6"/>
          <p:cNvGrpSpPr>
            <a:grpSpLocks/>
          </p:cNvGrpSpPr>
          <p:nvPr/>
        </p:nvGrpSpPr>
        <p:grpSpPr bwMode="auto">
          <a:xfrm>
            <a:off x="228600" y="6477000"/>
            <a:ext cx="5105400" cy="152400"/>
            <a:chOff x="192" y="3792"/>
            <a:chExt cx="3216" cy="96"/>
          </a:xfrm>
        </p:grpSpPr>
        <p:sp>
          <p:nvSpPr>
            <p:cNvPr id="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9"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1567F713-EBC4-968D-8353-6FECA705563B}"/>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1219200" y="457200"/>
            <a:ext cx="6705600" cy="641350"/>
          </a:xfrm>
          <a:prstGeom prst="rect">
            <a:avLst/>
          </a:prstGeom>
          <a:noFill/>
          <a:ln w="9525">
            <a:noFill/>
            <a:miter lim="800000"/>
            <a:headEnd/>
            <a:tailEnd/>
          </a:ln>
        </p:spPr>
        <p:txBody>
          <a:bodyPr>
            <a:spAutoFit/>
          </a:bodyPr>
          <a:lstStyle/>
          <a:p>
            <a:pPr marL="228600" lvl="2">
              <a:spcBef>
                <a:spcPct val="50000"/>
              </a:spcBef>
            </a:pPr>
            <a:r>
              <a:rPr lang="en-US" sz="3600" b="1" dirty="0"/>
              <a:t>Compensation</a:t>
            </a:r>
          </a:p>
        </p:txBody>
      </p:sp>
      <p:pic>
        <p:nvPicPr>
          <p:cNvPr id="64515" name="Picture 4" descr="BD06145_"/>
          <p:cNvPicPr>
            <a:picLocks noChangeAspect="1" noChangeArrowheads="1"/>
          </p:cNvPicPr>
          <p:nvPr/>
        </p:nvPicPr>
        <p:blipFill>
          <a:blip r:embed="rId3" cstate="print"/>
          <a:srcRect/>
          <a:stretch>
            <a:fillRect/>
          </a:stretch>
        </p:blipFill>
        <p:spPr bwMode="auto">
          <a:xfrm>
            <a:off x="292100" y="5139465"/>
            <a:ext cx="996950" cy="1261335"/>
          </a:xfrm>
          <a:prstGeom prst="rect">
            <a:avLst/>
          </a:prstGeom>
          <a:noFill/>
          <a:ln w="9525">
            <a:noFill/>
            <a:miter lim="800000"/>
            <a:headEnd/>
            <a:tailEnd/>
          </a:ln>
        </p:spPr>
      </p:pic>
      <p:sp>
        <p:nvSpPr>
          <p:cNvPr id="64516" name="Text Box 7"/>
          <p:cNvSpPr txBox="1">
            <a:spLocks noChangeArrowheads="1"/>
          </p:cNvSpPr>
          <p:nvPr/>
        </p:nvSpPr>
        <p:spPr bwMode="auto">
          <a:xfrm>
            <a:off x="419100" y="1849438"/>
            <a:ext cx="8305800" cy="3323987"/>
          </a:xfrm>
          <a:prstGeom prst="rect">
            <a:avLst/>
          </a:prstGeom>
          <a:noFill/>
          <a:ln w="9525">
            <a:noFill/>
            <a:miter lim="800000"/>
            <a:headEnd/>
            <a:tailEnd/>
          </a:ln>
        </p:spPr>
        <p:txBody>
          <a:bodyPr>
            <a:spAutoFit/>
          </a:bodyPr>
          <a:lstStyle/>
          <a:p>
            <a:pPr algn="l">
              <a:spcBef>
                <a:spcPct val="50000"/>
              </a:spcBef>
              <a:buClr>
                <a:srgbClr val="FF0000"/>
              </a:buClr>
              <a:buFontTx/>
              <a:buChar char="•"/>
            </a:pPr>
            <a:r>
              <a:rPr lang="en-US" b="1" dirty="0">
                <a:latin typeface="Times New Roman" pitchFamily="18" charset="0"/>
              </a:rPr>
              <a:t>  </a:t>
            </a:r>
            <a:r>
              <a:rPr lang="en-US" b="1" dirty="0">
                <a:solidFill>
                  <a:srgbClr val="FF0000"/>
                </a:solidFill>
              </a:rPr>
              <a:t>AC (Title 10)</a:t>
            </a:r>
            <a:r>
              <a:rPr lang="en-US" b="1" dirty="0"/>
              <a:t> - Paid every day of the month</a:t>
            </a:r>
          </a:p>
          <a:p>
            <a:pPr algn="l">
              <a:spcBef>
                <a:spcPct val="50000"/>
              </a:spcBef>
              <a:buFontTx/>
              <a:buChar char="•"/>
            </a:pPr>
            <a:r>
              <a:rPr lang="en-US" b="1" dirty="0">
                <a:solidFill>
                  <a:srgbClr val="0000FF"/>
                </a:solidFill>
              </a:rPr>
              <a:t>  AGR USAR</a:t>
            </a:r>
            <a:r>
              <a:rPr lang="en-US" b="1" dirty="0"/>
              <a:t> </a:t>
            </a:r>
            <a:r>
              <a:rPr lang="en-US" b="1" dirty="0">
                <a:solidFill>
                  <a:srgbClr val="FF0000"/>
                </a:solidFill>
              </a:rPr>
              <a:t>(Title 10)</a:t>
            </a:r>
            <a:r>
              <a:rPr lang="en-US" b="1" dirty="0"/>
              <a:t> - Paid every day of the month </a:t>
            </a:r>
          </a:p>
          <a:p>
            <a:pPr algn="l">
              <a:spcBef>
                <a:spcPct val="50000"/>
              </a:spcBef>
              <a:buClr>
                <a:srgbClr val="008000"/>
              </a:buClr>
              <a:buFontTx/>
              <a:buChar char="•"/>
            </a:pPr>
            <a:r>
              <a:rPr lang="en-US" b="1" dirty="0"/>
              <a:t>  </a:t>
            </a:r>
            <a:r>
              <a:rPr lang="en-US" b="1" dirty="0">
                <a:solidFill>
                  <a:srgbClr val="008000"/>
                </a:solidFill>
              </a:rPr>
              <a:t>AGR ARNG</a:t>
            </a:r>
            <a:r>
              <a:rPr lang="en-US" b="1" dirty="0"/>
              <a:t> </a:t>
            </a:r>
            <a:r>
              <a:rPr lang="en-US" b="1" dirty="0">
                <a:solidFill>
                  <a:srgbClr val="FF0000"/>
                </a:solidFill>
              </a:rPr>
              <a:t>(Title 10 &amp; Title 32)</a:t>
            </a:r>
            <a:r>
              <a:rPr lang="en-US" b="1" dirty="0"/>
              <a:t> - Paid every day of the month</a:t>
            </a:r>
          </a:p>
          <a:p>
            <a:pPr lvl="1" algn="l">
              <a:spcBef>
                <a:spcPct val="50000"/>
              </a:spcBef>
              <a:buClr>
                <a:srgbClr val="008000"/>
              </a:buClr>
            </a:pPr>
            <a:r>
              <a:rPr lang="en-US" b="1" dirty="0"/>
              <a:t>- ARNG </a:t>
            </a:r>
            <a:r>
              <a:rPr lang="en-US" b="1" dirty="0" err="1"/>
              <a:t>Miltech</a:t>
            </a:r>
            <a:endParaRPr lang="en-US" b="1" dirty="0"/>
          </a:p>
        </p:txBody>
      </p:sp>
      <p:sp>
        <p:nvSpPr>
          <p:cNvPr id="64518"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D4F0AED5-26E6-4881-8D7D-28FF99436D4B}" type="slidenum">
              <a:rPr lang="en-US" sz="1400" b="1" i="1" smtClean="0"/>
              <a:pPr/>
              <a:t>39</a:t>
            </a:fld>
            <a:endParaRPr lang="en-US" sz="1400" b="1" i="1"/>
          </a:p>
        </p:txBody>
      </p:sp>
      <p:pic>
        <p:nvPicPr>
          <p:cNvPr id="64519"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4520" name="Group 6"/>
          <p:cNvGrpSpPr>
            <a:grpSpLocks/>
          </p:cNvGrpSpPr>
          <p:nvPr/>
        </p:nvGrpSpPr>
        <p:grpSpPr bwMode="auto">
          <a:xfrm>
            <a:off x="228600" y="6477000"/>
            <a:ext cx="5105400" cy="152400"/>
            <a:chOff x="192" y="3792"/>
            <a:chExt cx="3216" cy="96"/>
          </a:xfrm>
        </p:grpSpPr>
        <p:sp>
          <p:nvSpPr>
            <p:cNvPr id="13"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4"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6" name="TextBox 15"/>
          <p:cNvSpPr txBox="1"/>
          <p:nvPr/>
        </p:nvSpPr>
        <p:spPr>
          <a:xfrm>
            <a:off x="5743480" y="6019800"/>
            <a:ext cx="3095720" cy="369332"/>
          </a:xfrm>
          <a:prstGeom prst="rect">
            <a:avLst/>
          </a:prstGeom>
          <a:noFill/>
        </p:spPr>
        <p:txBody>
          <a:bodyPr wrap="none" rtlCol="0">
            <a:spAutoFit/>
          </a:bodyPr>
          <a:lstStyle/>
          <a:p>
            <a:r>
              <a:rPr lang="en-US" sz="1800" b="1" dirty="0"/>
              <a:t>IG Reference Guide, Part 6</a:t>
            </a:r>
          </a:p>
        </p:txBody>
      </p:sp>
      <p:grpSp>
        <p:nvGrpSpPr>
          <p:cNvPr id="17" name="Group 16"/>
          <p:cNvGrpSpPr/>
          <p:nvPr/>
        </p:nvGrpSpPr>
        <p:grpSpPr>
          <a:xfrm>
            <a:off x="7398543" y="457200"/>
            <a:ext cx="1052513" cy="903288"/>
            <a:chOff x="7543799" y="925512"/>
            <a:chExt cx="1052513" cy="903288"/>
          </a:xfrm>
        </p:grpSpPr>
        <p:sp>
          <p:nvSpPr>
            <p:cNvPr id="18"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9"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4</a:t>
              </a:r>
            </a:p>
          </p:txBody>
        </p:sp>
      </p:grpSp>
      <p:sp>
        <p:nvSpPr>
          <p:cNvPr id="2" name="Rectangle 9">
            <a:extLst>
              <a:ext uri="{FF2B5EF4-FFF2-40B4-BE49-F238E27FC236}">
                <a16:creationId xmlns:a16="http://schemas.microsoft.com/office/drawing/2014/main" id="{0CD2AD6D-CAD2-3011-BFE8-EF136E159CF0}"/>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24156" y="228600"/>
            <a:ext cx="7086600" cy="1143000"/>
          </a:xfrm>
        </p:spPr>
        <p:txBody>
          <a:bodyPr/>
          <a:lstStyle/>
          <a:p>
            <a:pPr eaLnBrk="1" hangingPunct="1"/>
            <a:r>
              <a:rPr lang="en-US" sz="3600" dirty="0">
                <a:solidFill>
                  <a:schemeClr val="tx1"/>
                </a:solidFill>
              </a:rPr>
              <a:t>References</a:t>
            </a:r>
          </a:p>
        </p:txBody>
      </p:sp>
      <p:sp>
        <p:nvSpPr>
          <p:cNvPr id="34819" name="Rectangle 3"/>
          <p:cNvSpPr>
            <a:spLocks noGrp="1" noChangeArrowheads="1"/>
          </p:cNvSpPr>
          <p:nvPr>
            <p:ph type="body" idx="1"/>
          </p:nvPr>
        </p:nvSpPr>
        <p:spPr>
          <a:xfrm>
            <a:off x="304800" y="1905000"/>
            <a:ext cx="8534400" cy="4495800"/>
          </a:xfrm>
        </p:spPr>
        <p:txBody>
          <a:bodyPr/>
          <a:lstStyle/>
          <a:p>
            <a:pPr eaLnBrk="1" hangingPunct="1">
              <a:buClr>
                <a:srgbClr val="FF0000"/>
              </a:buClr>
            </a:pPr>
            <a:endParaRPr lang="en-US" sz="2800" dirty="0"/>
          </a:p>
          <a:p>
            <a:pPr eaLnBrk="1" hangingPunct="1">
              <a:spcBef>
                <a:spcPct val="10000"/>
              </a:spcBef>
              <a:spcAft>
                <a:spcPct val="10000"/>
              </a:spcAft>
            </a:pPr>
            <a:r>
              <a:rPr lang="en-US" sz="2800" dirty="0"/>
              <a:t>The Army Components’ Inspectors General (Part 6, </a:t>
            </a:r>
            <a:r>
              <a:rPr lang="en-US" sz="2800" u="sng" dirty="0"/>
              <a:t>The IG Reference Guide</a:t>
            </a:r>
            <a:r>
              <a:rPr lang="en-US" sz="2800" dirty="0"/>
              <a:t>) </a:t>
            </a:r>
          </a:p>
          <a:p>
            <a:pPr eaLnBrk="1" hangingPunct="1">
              <a:spcBef>
                <a:spcPct val="10000"/>
              </a:spcBef>
              <a:spcAft>
                <a:spcPct val="10000"/>
              </a:spcAft>
            </a:pPr>
            <a:r>
              <a:rPr lang="en-US" sz="2800" dirty="0">
                <a:solidFill>
                  <a:srgbClr val="0000FF"/>
                </a:solidFill>
              </a:rPr>
              <a:t>Profile of the Army</a:t>
            </a:r>
          </a:p>
          <a:p>
            <a:pPr eaLnBrk="1" hangingPunct="1">
              <a:spcBef>
                <a:spcPct val="10000"/>
              </a:spcBef>
              <a:spcAft>
                <a:spcPct val="10000"/>
              </a:spcAft>
            </a:pPr>
            <a:r>
              <a:rPr lang="en-US" sz="2800" dirty="0"/>
              <a:t>AR 20-1, </a:t>
            </a:r>
            <a:r>
              <a:rPr lang="en-US" sz="2800" u="sng" dirty="0"/>
              <a:t>Inspector General Activities and Procedures</a:t>
            </a:r>
            <a:r>
              <a:rPr lang="en-US" sz="2800" dirty="0"/>
              <a:t>, Chapter 1</a:t>
            </a:r>
          </a:p>
        </p:txBody>
      </p:sp>
      <p:sp>
        <p:nvSpPr>
          <p:cNvPr id="34820"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461DDE1A-5806-419B-8BC4-45FB9AECB9AC}" type="slidenum">
              <a:rPr lang="en-US" sz="1400" b="1" i="1" smtClean="0"/>
              <a:pPr/>
              <a:t>4</a:t>
            </a:fld>
            <a:endParaRPr lang="en-US" sz="1400" b="1" i="1"/>
          </a:p>
        </p:txBody>
      </p:sp>
      <p:pic>
        <p:nvPicPr>
          <p:cNvPr id="34821"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4822" name="Group 6"/>
          <p:cNvGrpSpPr>
            <a:grpSpLocks/>
          </p:cNvGrpSpPr>
          <p:nvPr/>
        </p:nvGrpSpPr>
        <p:grpSpPr bwMode="auto">
          <a:xfrm>
            <a:off x="228600" y="6477000"/>
            <a:ext cx="5105400" cy="152400"/>
            <a:chOff x="192" y="3792"/>
            <a:chExt cx="3216" cy="96"/>
          </a:xfrm>
        </p:grpSpPr>
        <p:sp>
          <p:nvSpPr>
            <p:cNvPr id="14"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5"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24D72B72-F8DC-F425-711F-93B2A300ED1F}"/>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transition>
    <p:pull/>
    <p:sndAc>
      <p:end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075"/>
          <p:cNvSpPr>
            <a:spLocks noGrp="1" noChangeArrowheads="1"/>
          </p:cNvSpPr>
          <p:nvPr>
            <p:ph type="body" idx="1"/>
          </p:nvPr>
        </p:nvSpPr>
        <p:spPr>
          <a:xfrm>
            <a:off x="228600" y="2266949"/>
            <a:ext cx="8229600" cy="4114800"/>
          </a:xfrm>
        </p:spPr>
        <p:txBody>
          <a:bodyPr/>
          <a:lstStyle/>
          <a:p>
            <a:pPr eaLnBrk="1" hangingPunct="1">
              <a:spcBef>
                <a:spcPct val="50000"/>
              </a:spcBef>
            </a:pPr>
            <a:r>
              <a:rPr lang="en-US" sz="2800" dirty="0">
                <a:solidFill>
                  <a:srgbClr val="0000FF"/>
                </a:solidFill>
              </a:rPr>
              <a:t>Army Reserve Unit USAR</a:t>
            </a:r>
            <a:r>
              <a:rPr lang="en-US" sz="2800" dirty="0"/>
              <a:t> </a:t>
            </a:r>
            <a:r>
              <a:rPr lang="en-US" sz="2800" dirty="0">
                <a:solidFill>
                  <a:srgbClr val="0000FF"/>
                </a:solidFill>
              </a:rPr>
              <a:t>(Title 10)</a:t>
            </a:r>
            <a:r>
              <a:rPr lang="en-US" sz="2800" dirty="0"/>
              <a:t> - Paid for battle assemblies (IDT) and annual training (AT)</a:t>
            </a:r>
          </a:p>
          <a:p>
            <a:pPr lvl="1" eaLnBrk="1" hangingPunct="1">
              <a:spcBef>
                <a:spcPct val="50000"/>
              </a:spcBef>
            </a:pPr>
            <a:r>
              <a:rPr lang="en-US" sz="2400" dirty="0"/>
              <a:t>USAR </a:t>
            </a:r>
            <a:r>
              <a:rPr lang="en-US" sz="2400" dirty="0" err="1"/>
              <a:t>Miltech</a:t>
            </a:r>
            <a:r>
              <a:rPr lang="en-US" sz="2400" dirty="0"/>
              <a:t> paid as a civilian separately</a:t>
            </a:r>
          </a:p>
          <a:p>
            <a:pPr eaLnBrk="1" hangingPunct="1">
              <a:spcBef>
                <a:spcPct val="50000"/>
              </a:spcBef>
            </a:pPr>
            <a:r>
              <a:rPr lang="en-US" sz="2800" dirty="0">
                <a:solidFill>
                  <a:srgbClr val="008000"/>
                </a:solidFill>
              </a:rPr>
              <a:t>Mobilization-Day (M-Day) ARNG (Title 32) </a:t>
            </a:r>
            <a:r>
              <a:rPr lang="en-US" sz="2800" dirty="0"/>
              <a:t>- Paid for drill weekend duty (IDT) and annual training (AT)</a:t>
            </a:r>
          </a:p>
        </p:txBody>
      </p:sp>
      <p:sp>
        <p:nvSpPr>
          <p:cNvPr id="65539" name="Text Box 3078"/>
          <p:cNvSpPr txBox="1">
            <a:spLocks noChangeArrowheads="1"/>
          </p:cNvSpPr>
          <p:nvPr/>
        </p:nvSpPr>
        <p:spPr bwMode="auto">
          <a:xfrm>
            <a:off x="1219200" y="533400"/>
            <a:ext cx="6705600" cy="946150"/>
          </a:xfrm>
          <a:prstGeom prst="rect">
            <a:avLst/>
          </a:prstGeom>
          <a:noFill/>
          <a:ln w="9525">
            <a:noFill/>
            <a:miter lim="800000"/>
            <a:headEnd/>
            <a:tailEnd/>
          </a:ln>
        </p:spPr>
        <p:txBody>
          <a:bodyPr>
            <a:spAutoFit/>
          </a:bodyPr>
          <a:lstStyle/>
          <a:p>
            <a:pPr marL="228600" lvl="2"/>
            <a:r>
              <a:rPr lang="en-US" sz="3600" b="1" dirty="0"/>
              <a:t>Compensation</a:t>
            </a:r>
          </a:p>
          <a:p>
            <a:pPr marL="228600" lvl="2"/>
            <a:r>
              <a:rPr lang="en-US" sz="2000" b="1" dirty="0"/>
              <a:t>(continued)</a:t>
            </a:r>
          </a:p>
        </p:txBody>
      </p:sp>
      <p:pic>
        <p:nvPicPr>
          <p:cNvPr id="65540" name="Picture 3079" descr="BD06145_"/>
          <p:cNvPicPr>
            <a:picLocks noChangeAspect="1" noChangeArrowheads="1"/>
          </p:cNvPicPr>
          <p:nvPr/>
        </p:nvPicPr>
        <p:blipFill>
          <a:blip r:embed="rId3" cstate="print"/>
          <a:srcRect/>
          <a:stretch>
            <a:fillRect/>
          </a:stretch>
        </p:blipFill>
        <p:spPr bwMode="auto">
          <a:xfrm>
            <a:off x="7467600" y="685800"/>
            <a:ext cx="1149350" cy="1454150"/>
          </a:xfrm>
          <a:prstGeom prst="rect">
            <a:avLst/>
          </a:prstGeom>
          <a:noFill/>
          <a:ln w="9525">
            <a:noFill/>
            <a:miter lim="800000"/>
            <a:headEnd/>
            <a:tailEnd/>
          </a:ln>
        </p:spPr>
      </p:pic>
      <p:sp>
        <p:nvSpPr>
          <p:cNvPr id="65541"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2F44DE77-9A64-4102-900F-52C97A97E4D7}" type="slidenum">
              <a:rPr lang="en-US" sz="1400" b="1" i="1" smtClean="0"/>
              <a:pPr/>
              <a:t>40</a:t>
            </a:fld>
            <a:endParaRPr lang="en-US" sz="1400" b="1" i="1"/>
          </a:p>
        </p:txBody>
      </p:sp>
      <p:pic>
        <p:nvPicPr>
          <p:cNvPr id="65542"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5543"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724D1D15-E7FF-5361-EFE9-6D7A6BBE4D0C}"/>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transition>
    <p:pull/>
    <p:sndAc>
      <p:endSnd/>
    </p:sndAc>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Text Box 5"/>
          <p:cNvSpPr txBox="1">
            <a:spLocks noChangeArrowheads="1"/>
          </p:cNvSpPr>
          <p:nvPr/>
        </p:nvSpPr>
        <p:spPr bwMode="auto">
          <a:xfrm>
            <a:off x="304800" y="1828800"/>
            <a:ext cx="8610600" cy="4524315"/>
          </a:xfrm>
          <a:prstGeom prst="rect">
            <a:avLst/>
          </a:prstGeom>
          <a:noFill/>
          <a:ln w="9525">
            <a:noFill/>
            <a:miter lim="800000"/>
            <a:headEnd/>
            <a:tailEnd/>
          </a:ln>
        </p:spPr>
        <p:txBody>
          <a:bodyPr>
            <a:spAutoFit/>
          </a:bodyPr>
          <a:lstStyle/>
          <a:p>
            <a:pPr algn="l">
              <a:spcBef>
                <a:spcPct val="50000"/>
              </a:spcBef>
              <a:buFontTx/>
              <a:buChar char="•"/>
            </a:pPr>
            <a:r>
              <a:rPr lang="en-US" sz="1600" b="1" dirty="0">
                <a:solidFill>
                  <a:srgbClr val="0000FF"/>
                </a:solidFill>
              </a:rPr>
              <a:t> USAR </a:t>
            </a:r>
            <a:r>
              <a:rPr lang="en-US" sz="1600" b="1" dirty="0"/>
              <a:t>and</a:t>
            </a:r>
            <a:r>
              <a:rPr lang="en-US" sz="1600" b="1" dirty="0">
                <a:solidFill>
                  <a:srgbClr val="0000FF"/>
                </a:solidFill>
              </a:rPr>
              <a:t> </a:t>
            </a:r>
            <a:r>
              <a:rPr lang="en-US" sz="1600" b="1" dirty="0">
                <a:solidFill>
                  <a:srgbClr val="008000"/>
                </a:solidFill>
              </a:rPr>
              <a:t>ARNG</a:t>
            </a:r>
            <a:r>
              <a:rPr lang="en-US" sz="1600" b="1" dirty="0">
                <a:solidFill>
                  <a:srgbClr val="0000FF"/>
                </a:solidFill>
              </a:rPr>
              <a:t> </a:t>
            </a:r>
            <a:r>
              <a:rPr lang="en-US" sz="1600" b="1" dirty="0"/>
              <a:t>(Reserve Income Replacement Program) – Paid to eligible Soldiers when mobilized for extended periods</a:t>
            </a:r>
          </a:p>
          <a:p>
            <a:pPr lvl="1" algn="l">
              <a:spcBef>
                <a:spcPct val="50000"/>
              </a:spcBef>
              <a:buFont typeface="Wingdings" pitchFamily="2" charset="2"/>
              <a:buChar char="ü"/>
            </a:pPr>
            <a:r>
              <a:rPr lang="en-US" sz="1600" b="1" dirty="0"/>
              <a:t> Soldiers are paid the difference between their civilian salary and their total military compensation</a:t>
            </a:r>
          </a:p>
          <a:p>
            <a:pPr lvl="1" algn="l">
              <a:spcBef>
                <a:spcPct val="50000"/>
              </a:spcBef>
              <a:buFont typeface="Wingdings" pitchFamily="2" charset="2"/>
              <a:buChar char="ü"/>
            </a:pPr>
            <a:r>
              <a:rPr lang="en-US" sz="1600" b="1" dirty="0"/>
              <a:t> To be eligible, Soldiers must be on involuntary active duty </a:t>
            </a:r>
          </a:p>
          <a:p>
            <a:pPr lvl="1" algn="l">
              <a:spcBef>
                <a:spcPct val="50000"/>
              </a:spcBef>
            </a:pPr>
            <a:r>
              <a:rPr lang="en-US" sz="1600" b="1" dirty="0"/>
              <a:t>	- have completed 18 consecutive months of active duty, or </a:t>
            </a:r>
          </a:p>
          <a:p>
            <a:pPr lvl="1" algn="l">
              <a:spcBef>
                <a:spcPct val="50000"/>
              </a:spcBef>
            </a:pPr>
            <a:r>
              <a:rPr lang="en-US" sz="1600" b="1" dirty="0"/>
              <a:t>	- completed 24 cumulative months of active duty during the previous 60 months</a:t>
            </a:r>
          </a:p>
          <a:p>
            <a:pPr lvl="1" algn="l">
              <a:spcBef>
                <a:spcPct val="50000"/>
              </a:spcBef>
            </a:pPr>
            <a:r>
              <a:rPr lang="en-US" sz="1600" b="1" dirty="0"/>
              <a:t>	- involuntarily mobilized for more than 180 days within 180 days of returning from a mobilization of 180 days or more</a:t>
            </a:r>
          </a:p>
          <a:p>
            <a:pPr marL="742950" lvl="1" indent="-285750" algn="l">
              <a:spcBef>
                <a:spcPct val="50000"/>
              </a:spcBef>
              <a:buFont typeface="Wingdings" panose="05000000000000000000" pitchFamily="2" charset="2"/>
              <a:buChar char="ü"/>
            </a:pPr>
            <a:r>
              <a:rPr lang="en-US" sz="1600" b="1" dirty="0"/>
              <a:t> Extended to 31 December 2024</a:t>
            </a:r>
          </a:p>
          <a:p>
            <a:pPr lvl="1" algn="l">
              <a:spcBef>
                <a:spcPct val="50000"/>
              </a:spcBef>
            </a:pPr>
            <a:r>
              <a:rPr lang="en-US" sz="1600" b="1" dirty="0"/>
              <a:t>For more information contact Department of Veterans Affairs, Military OneSource or Service personnel offices; </a:t>
            </a:r>
          </a:p>
          <a:p>
            <a:pPr lvl="1" algn="l">
              <a:spcBef>
                <a:spcPct val="50000"/>
              </a:spcBef>
            </a:pPr>
            <a:r>
              <a:rPr lang="en-US" sz="1600" dirty="0"/>
              <a:t>DoD 7000.14-R Financial Management Regulation Vol 7A, Ch 55</a:t>
            </a:r>
          </a:p>
        </p:txBody>
      </p:sp>
      <p:sp>
        <p:nvSpPr>
          <p:cNvPr id="67587" name="Text Box 7"/>
          <p:cNvSpPr txBox="1">
            <a:spLocks noChangeArrowheads="1"/>
          </p:cNvSpPr>
          <p:nvPr/>
        </p:nvSpPr>
        <p:spPr bwMode="auto">
          <a:xfrm>
            <a:off x="1219200" y="304800"/>
            <a:ext cx="6705600" cy="946150"/>
          </a:xfrm>
          <a:prstGeom prst="rect">
            <a:avLst/>
          </a:prstGeom>
          <a:noFill/>
          <a:ln w="9525">
            <a:noFill/>
            <a:miter lim="800000"/>
            <a:headEnd/>
            <a:tailEnd/>
          </a:ln>
        </p:spPr>
        <p:txBody>
          <a:bodyPr>
            <a:spAutoFit/>
          </a:bodyPr>
          <a:lstStyle/>
          <a:p>
            <a:pPr marL="228600" lvl="2"/>
            <a:r>
              <a:rPr lang="en-US" sz="3600" b="1" dirty="0">
                <a:solidFill>
                  <a:srgbClr val="008000"/>
                </a:solidFill>
              </a:rPr>
              <a:t>Compensation</a:t>
            </a:r>
          </a:p>
          <a:p>
            <a:pPr marL="228600" lvl="2"/>
            <a:r>
              <a:rPr lang="en-US" sz="2000" b="1" dirty="0">
                <a:solidFill>
                  <a:srgbClr val="008000"/>
                </a:solidFill>
              </a:rPr>
              <a:t>(additional)</a:t>
            </a:r>
          </a:p>
        </p:txBody>
      </p:sp>
      <p:pic>
        <p:nvPicPr>
          <p:cNvPr id="67588" name="Picture 8" descr="BD06145_"/>
          <p:cNvPicPr>
            <a:picLocks noChangeAspect="1" noChangeArrowheads="1"/>
          </p:cNvPicPr>
          <p:nvPr/>
        </p:nvPicPr>
        <p:blipFill>
          <a:blip r:embed="rId3" cstate="print"/>
          <a:srcRect/>
          <a:stretch>
            <a:fillRect/>
          </a:stretch>
        </p:blipFill>
        <p:spPr bwMode="auto">
          <a:xfrm>
            <a:off x="7350125" y="296069"/>
            <a:ext cx="1149350" cy="1454150"/>
          </a:xfrm>
          <a:prstGeom prst="rect">
            <a:avLst/>
          </a:prstGeom>
          <a:noFill/>
          <a:ln w="9525">
            <a:noFill/>
            <a:miter lim="800000"/>
            <a:headEnd/>
            <a:tailEnd/>
          </a:ln>
        </p:spPr>
      </p:pic>
      <p:sp>
        <p:nvSpPr>
          <p:cNvPr id="67589"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FB13788F-99BB-4966-A328-CF9F3C98CED5}" type="slidenum">
              <a:rPr lang="en-US" sz="1400" b="1" i="1" smtClean="0"/>
              <a:pPr/>
              <a:t>41</a:t>
            </a:fld>
            <a:endParaRPr lang="en-US" sz="1400" b="1" i="1"/>
          </a:p>
        </p:txBody>
      </p:sp>
      <p:pic>
        <p:nvPicPr>
          <p:cNvPr id="67590"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7591"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1CBE5FD2-F39E-E4D2-907A-5701EA82B9F9}"/>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transition>
    <p:pull/>
    <p:sndAc>
      <p:end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3"/>
          <p:cNvSpPr txBox="1">
            <a:spLocks noChangeArrowheads="1"/>
          </p:cNvSpPr>
          <p:nvPr/>
        </p:nvSpPr>
        <p:spPr bwMode="auto">
          <a:xfrm>
            <a:off x="1473200" y="404738"/>
            <a:ext cx="6705600" cy="641350"/>
          </a:xfrm>
          <a:prstGeom prst="rect">
            <a:avLst/>
          </a:prstGeom>
          <a:noFill/>
          <a:ln w="9525">
            <a:noFill/>
            <a:miter lim="800000"/>
            <a:headEnd/>
            <a:tailEnd/>
          </a:ln>
        </p:spPr>
        <p:txBody>
          <a:bodyPr>
            <a:spAutoFit/>
          </a:bodyPr>
          <a:lstStyle/>
          <a:p>
            <a:pPr marL="228600" lvl="2">
              <a:spcBef>
                <a:spcPct val="50000"/>
              </a:spcBef>
            </a:pPr>
            <a:r>
              <a:rPr lang="en-US" sz="3600" b="1" dirty="0"/>
              <a:t>Incapacitation Pay (INCAP)</a:t>
            </a:r>
          </a:p>
        </p:txBody>
      </p:sp>
      <p:sp>
        <p:nvSpPr>
          <p:cNvPr id="68611" name="Text Box 4"/>
          <p:cNvSpPr txBox="1">
            <a:spLocks noChangeArrowheads="1"/>
          </p:cNvSpPr>
          <p:nvPr/>
        </p:nvSpPr>
        <p:spPr bwMode="auto">
          <a:xfrm>
            <a:off x="228600" y="2286000"/>
            <a:ext cx="8534400" cy="3560975"/>
          </a:xfrm>
          <a:prstGeom prst="rect">
            <a:avLst/>
          </a:prstGeom>
          <a:noFill/>
          <a:ln w="9525">
            <a:noFill/>
            <a:miter lim="800000"/>
            <a:headEnd/>
            <a:tailEnd/>
          </a:ln>
        </p:spPr>
        <p:txBody>
          <a:bodyPr wrap="square">
            <a:spAutoFit/>
          </a:bodyPr>
          <a:lstStyle/>
          <a:p>
            <a:pPr marL="228600" indent="-228600" algn="l">
              <a:spcAft>
                <a:spcPct val="20000"/>
              </a:spcAft>
              <a:buFontTx/>
              <a:buChar char="•"/>
            </a:pPr>
            <a:r>
              <a:rPr lang="en-US" sz="2300" b="1" dirty="0"/>
              <a:t>Injury must result in loss of non-military earned income as a result of injury, illness, or disease incurred or aggravated while in the line of duty </a:t>
            </a:r>
          </a:p>
          <a:p>
            <a:pPr marL="228600" indent="-228600" algn="l">
              <a:spcAft>
                <a:spcPct val="20000"/>
              </a:spcAft>
              <a:buFontTx/>
              <a:buChar char="•"/>
            </a:pPr>
            <a:r>
              <a:rPr lang="en-US" sz="2300" b="1" dirty="0"/>
              <a:t>Line of Duty (LOD) determination must be “Yes” </a:t>
            </a:r>
            <a:r>
              <a:rPr lang="en-US" sz="2300" b="1" dirty="0">
                <a:solidFill>
                  <a:srgbClr val="0000FF"/>
                </a:solidFill>
              </a:rPr>
              <a:t>(AR 600-8-4)</a:t>
            </a:r>
          </a:p>
          <a:p>
            <a:pPr marL="228600" indent="-228600" algn="l">
              <a:spcAft>
                <a:spcPct val="20000"/>
              </a:spcAft>
              <a:buFontTx/>
              <a:buChar char="•"/>
            </a:pPr>
            <a:r>
              <a:rPr lang="en-US" sz="2300" b="1" dirty="0"/>
              <a:t>Pay retroactive on a month-to-month basis  </a:t>
            </a:r>
            <a:r>
              <a:rPr lang="en-US" sz="2300" b="1" dirty="0">
                <a:solidFill>
                  <a:srgbClr val="0000FF"/>
                </a:solidFill>
              </a:rPr>
              <a:t>(DA Form 7574)</a:t>
            </a:r>
          </a:p>
          <a:p>
            <a:pPr marL="228600" indent="-228600" algn="l">
              <a:spcAft>
                <a:spcPct val="20000"/>
              </a:spcAft>
              <a:buFontTx/>
              <a:buChar char="•"/>
            </a:pPr>
            <a:r>
              <a:rPr lang="en-US" sz="2300" b="1" dirty="0"/>
              <a:t>May not exceed 6 months, unless authorized by </a:t>
            </a:r>
            <a:r>
              <a:rPr lang="en-US" sz="2300" b="1" dirty="0" err="1"/>
              <a:t>SecArmy</a:t>
            </a:r>
            <a:endParaRPr lang="en-US" sz="2300" b="1" dirty="0"/>
          </a:p>
          <a:p>
            <a:pPr marL="228600" indent="-228600" algn="l">
              <a:spcAft>
                <a:spcPct val="20000"/>
              </a:spcAft>
              <a:buFontTx/>
              <a:buChar char="•"/>
            </a:pPr>
            <a:r>
              <a:rPr lang="en-US" sz="2300" b="1" dirty="0">
                <a:solidFill>
                  <a:srgbClr val="0000FF"/>
                </a:solidFill>
              </a:rPr>
              <a:t>AR 135-381, Incapacitation of RC Soldiers</a:t>
            </a:r>
          </a:p>
        </p:txBody>
      </p:sp>
      <p:sp>
        <p:nvSpPr>
          <p:cNvPr id="68612" name="Text Box 6"/>
          <p:cNvSpPr txBox="1">
            <a:spLocks noChangeArrowheads="1"/>
          </p:cNvSpPr>
          <p:nvPr/>
        </p:nvSpPr>
        <p:spPr bwMode="auto">
          <a:xfrm>
            <a:off x="2190750" y="1304308"/>
            <a:ext cx="6286500" cy="954107"/>
          </a:xfrm>
          <a:prstGeom prst="rect">
            <a:avLst/>
          </a:prstGeom>
          <a:solidFill>
            <a:srgbClr val="FFFF00"/>
          </a:solidFill>
          <a:ln w="9525">
            <a:solidFill>
              <a:schemeClr val="tx1"/>
            </a:solidFill>
            <a:miter lim="800000"/>
            <a:headEnd/>
            <a:tailEnd/>
          </a:ln>
        </p:spPr>
        <p:txBody>
          <a:bodyPr wrap="square">
            <a:spAutoFit/>
          </a:bodyPr>
          <a:lstStyle/>
          <a:p>
            <a:pPr>
              <a:spcBef>
                <a:spcPct val="50000"/>
              </a:spcBef>
            </a:pPr>
            <a:r>
              <a:rPr lang="en-US" b="1" dirty="0"/>
              <a:t>Pay for injury/illness of RC Soldiers resulting from Official Duty</a:t>
            </a:r>
          </a:p>
        </p:txBody>
      </p:sp>
      <p:sp>
        <p:nvSpPr>
          <p:cNvPr id="68615"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19E2F659-0C93-4DD8-8489-F4BA78CB18FE}" type="slidenum">
              <a:rPr lang="en-US" sz="1400" b="1" i="1" smtClean="0"/>
              <a:pPr/>
              <a:t>42</a:t>
            </a:fld>
            <a:endParaRPr lang="en-US" sz="1400" b="1" i="1"/>
          </a:p>
        </p:txBody>
      </p:sp>
      <p:pic>
        <p:nvPicPr>
          <p:cNvPr id="68616"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8617" name="Group 6"/>
          <p:cNvGrpSpPr>
            <a:grpSpLocks/>
          </p:cNvGrpSpPr>
          <p:nvPr/>
        </p:nvGrpSpPr>
        <p:grpSpPr bwMode="auto">
          <a:xfrm>
            <a:off x="228600" y="6477000"/>
            <a:ext cx="5105400" cy="152400"/>
            <a:chOff x="192" y="3792"/>
            <a:chExt cx="3216" cy="96"/>
          </a:xfrm>
        </p:grpSpPr>
        <p:sp>
          <p:nvSpPr>
            <p:cNvPr id="14"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5"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7" name="TextBox 16"/>
          <p:cNvSpPr txBox="1"/>
          <p:nvPr/>
        </p:nvSpPr>
        <p:spPr>
          <a:xfrm>
            <a:off x="5895880" y="6019800"/>
            <a:ext cx="3095720" cy="369332"/>
          </a:xfrm>
          <a:prstGeom prst="rect">
            <a:avLst/>
          </a:prstGeom>
          <a:noFill/>
        </p:spPr>
        <p:txBody>
          <a:bodyPr wrap="none" rtlCol="0">
            <a:spAutoFit/>
          </a:bodyPr>
          <a:lstStyle/>
          <a:p>
            <a:r>
              <a:rPr lang="en-US" sz="1800" b="1" dirty="0"/>
              <a:t>IG Reference Guide, Part 6</a:t>
            </a:r>
          </a:p>
        </p:txBody>
      </p:sp>
      <p:grpSp>
        <p:nvGrpSpPr>
          <p:cNvPr id="21" name="Group 20"/>
          <p:cNvGrpSpPr/>
          <p:nvPr/>
        </p:nvGrpSpPr>
        <p:grpSpPr>
          <a:xfrm>
            <a:off x="7924800" y="275873"/>
            <a:ext cx="1052513" cy="903288"/>
            <a:chOff x="7543799" y="925512"/>
            <a:chExt cx="1052513" cy="903288"/>
          </a:xfrm>
        </p:grpSpPr>
        <p:sp>
          <p:nvSpPr>
            <p:cNvPr id="22"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23"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5</a:t>
              </a:r>
            </a:p>
          </p:txBody>
        </p:sp>
      </p:grpSp>
      <p:sp>
        <p:nvSpPr>
          <p:cNvPr id="2" name="TextBox 1"/>
          <p:cNvSpPr txBox="1"/>
          <p:nvPr/>
        </p:nvSpPr>
        <p:spPr>
          <a:xfrm>
            <a:off x="2930778" y="5846975"/>
            <a:ext cx="2403222" cy="457200"/>
          </a:xfrm>
          <a:prstGeom prst="rect">
            <a:avLst/>
          </a:prstGeom>
          <a:solidFill>
            <a:srgbClr val="FFFF00"/>
          </a:solidFill>
          <a:ln>
            <a:solidFill>
              <a:schemeClr val="tx1"/>
            </a:solidFill>
          </a:ln>
        </p:spPr>
        <p:txBody>
          <a:bodyPr wrap="none" rtlCol="0">
            <a:spAutoFit/>
          </a:bodyPr>
          <a:lstStyle/>
          <a:p>
            <a:r>
              <a:rPr lang="en-US" sz="1800" b="1" dirty="0">
                <a:solidFill>
                  <a:srgbClr val="FF0000"/>
                </a:solidFill>
              </a:rPr>
              <a:t>Potential for </a:t>
            </a:r>
            <a:r>
              <a:rPr lang="en-US" sz="1800" b="1" u="sng" dirty="0">
                <a:solidFill>
                  <a:srgbClr val="FF0000"/>
                </a:solidFill>
              </a:rPr>
              <a:t>FRAUD</a:t>
            </a:r>
          </a:p>
          <a:p>
            <a:endParaRPr lang="en-US" dirty="0"/>
          </a:p>
        </p:txBody>
      </p:sp>
      <p:sp>
        <p:nvSpPr>
          <p:cNvPr id="3" name="Rectangle 9">
            <a:extLst>
              <a:ext uri="{FF2B5EF4-FFF2-40B4-BE49-F238E27FC236}">
                <a16:creationId xmlns:a16="http://schemas.microsoft.com/office/drawing/2014/main" id="{F47AF6E4-72CA-89E4-44A9-1ABE07A2E412}"/>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066800" y="381000"/>
            <a:ext cx="7315200" cy="1160463"/>
          </a:xfrm>
          <a:prstGeom prst="rect">
            <a:avLst/>
          </a:prstGeom>
          <a:noFill/>
          <a:ln w="9525">
            <a:noFill/>
            <a:miter lim="800000"/>
            <a:headEnd/>
            <a:tailEnd/>
          </a:ln>
        </p:spPr>
        <p:txBody>
          <a:bodyPr>
            <a:spAutoFit/>
          </a:bodyPr>
          <a:lstStyle/>
          <a:p>
            <a:pPr>
              <a:spcBef>
                <a:spcPct val="50000"/>
              </a:spcBef>
            </a:pPr>
            <a:r>
              <a:rPr lang="en-US" b="1">
                <a:solidFill>
                  <a:srgbClr val="0000FF"/>
                </a:solidFill>
              </a:rPr>
              <a:t>  </a:t>
            </a:r>
          </a:p>
          <a:p>
            <a:pPr>
              <a:spcBef>
                <a:spcPct val="50000"/>
              </a:spcBef>
            </a:pPr>
            <a:endParaRPr lang="en-US" b="1">
              <a:solidFill>
                <a:srgbClr val="0000FF"/>
              </a:solidFill>
            </a:endParaRPr>
          </a:p>
        </p:txBody>
      </p:sp>
      <p:sp>
        <p:nvSpPr>
          <p:cNvPr id="69635" name="Text Box 4"/>
          <p:cNvSpPr txBox="1">
            <a:spLocks noChangeArrowheads="1"/>
          </p:cNvSpPr>
          <p:nvPr/>
        </p:nvSpPr>
        <p:spPr bwMode="auto">
          <a:xfrm>
            <a:off x="2482850" y="304800"/>
            <a:ext cx="4146550" cy="914400"/>
          </a:xfrm>
          <a:prstGeom prst="rect">
            <a:avLst/>
          </a:prstGeom>
          <a:noFill/>
          <a:ln w="76200">
            <a:noFill/>
            <a:miter lim="800000"/>
            <a:headEnd/>
            <a:tailEnd/>
          </a:ln>
        </p:spPr>
        <p:txBody>
          <a:bodyPr wrap="none">
            <a:spAutoFit/>
          </a:bodyPr>
          <a:lstStyle/>
          <a:p>
            <a:pPr algn="l"/>
            <a:r>
              <a:rPr lang="en-US" sz="5400" b="1" dirty="0"/>
              <a:t>Mobilization</a:t>
            </a:r>
          </a:p>
        </p:txBody>
      </p:sp>
      <p:pic>
        <p:nvPicPr>
          <p:cNvPr id="69636" name="Picture 5" descr="Paying tribute to airborne heroes">
            <a:hlinkClick r:id="rId3"/>
          </p:cNvPr>
          <p:cNvPicPr>
            <a:picLocks noChangeAspect="1" noChangeArrowheads="1"/>
          </p:cNvPicPr>
          <p:nvPr/>
        </p:nvPicPr>
        <p:blipFill>
          <a:blip r:embed="rId4" cstate="print"/>
          <a:srcRect/>
          <a:stretch>
            <a:fillRect/>
          </a:stretch>
        </p:blipFill>
        <p:spPr bwMode="auto">
          <a:xfrm>
            <a:off x="609600" y="2133600"/>
            <a:ext cx="7924800" cy="3902075"/>
          </a:xfrm>
          <a:prstGeom prst="rect">
            <a:avLst/>
          </a:prstGeom>
          <a:noFill/>
          <a:ln w="9525">
            <a:solidFill>
              <a:schemeClr val="tx1"/>
            </a:solidFill>
            <a:miter lim="800000"/>
            <a:headEnd/>
            <a:tailEnd/>
          </a:ln>
        </p:spPr>
      </p:pic>
      <p:sp>
        <p:nvSpPr>
          <p:cNvPr id="69637"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1D1F5C1C-D785-4C3E-AFAC-F4F221392744}" type="slidenum">
              <a:rPr lang="en-US" sz="1400" b="1" i="1" smtClean="0"/>
              <a:pPr/>
              <a:t>43</a:t>
            </a:fld>
            <a:endParaRPr lang="en-US" sz="1400" b="1" i="1"/>
          </a:p>
        </p:txBody>
      </p:sp>
      <p:pic>
        <p:nvPicPr>
          <p:cNvPr id="69638" name="Picture 5" descr="tigucrestlarge"/>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9639"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0BDF46D1-7E26-CCCC-BEA4-6D4C46CF7ADB}"/>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p:cNvSpPr txBox="1">
            <a:spLocks noChangeArrowheads="1"/>
          </p:cNvSpPr>
          <p:nvPr/>
        </p:nvSpPr>
        <p:spPr bwMode="auto">
          <a:xfrm>
            <a:off x="1600200" y="425450"/>
            <a:ext cx="6019800" cy="641350"/>
          </a:xfrm>
          <a:prstGeom prst="rect">
            <a:avLst/>
          </a:prstGeom>
          <a:noFill/>
          <a:ln w="76200">
            <a:noFill/>
            <a:miter lim="800000"/>
            <a:headEnd/>
            <a:tailEnd/>
          </a:ln>
        </p:spPr>
        <p:txBody>
          <a:bodyPr>
            <a:spAutoFit/>
          </a:bodyPr>
          <a:lstStyle/>
          <a:p>
            <a:r>
              <a:rPr lang="en-US" sz="3600" b="1" dirty="0"/>
              <a:t>Types of Mobilization</a:t>
            </a:r>
          </a:p>
        </p:txBody>
      </p:sp>
      <p:sp>
        <p:nvSpPr>
          <p:cNvPr id="71685"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C351CDFB-75DC-412C-8772-3354FCE2105B}" type="slidenum">
              <a:rPr lang="en-US" sz="1400" b="1" i="1" smtClean="0"/>
              <a:pPr/>
              <a:t>44</a:t>
            </a:fld>
            <a:endParaRPr lang="en-US" sz="1400" b="1" i="1"/>
          </a:p>
        </p:txBody>
      </p:sp>
      <p:pic>
        <p:nvPicPr>
          <p:cNvPr id="71686"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71687" name="Group 6"/>
          <p:cNvGrpSpPr>
            <a:grpSpLocks/>
          </p:cNvGrpSpPr>
          <p:nvPr/>
        </p:nvGrpSpPr>
        <p:grpSpPr bwMode="auto">
          <a:xfrm>
            <a:off x="228600" y="6477000"/>
            <a:ext cx="5105400" cy="152400"/>
            <a:chOff x="192" y="3792"/>
            <a:chExt cx="3216" cy="96"/>
          </a:xfrm>
        </p:grpSpPr>
        <p:sp>
          <p:nvSpPr>
            <p:cNvPr id="12"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3"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5" name="TextBox 14"/>
          <p:cNvSpPr txBox="1"/>
          <p:nvPr/>
        </p:nvSpPr>
        <p:spPr>
          <a:xfrm>
            <a:off x="7037670" y="5791200"/>
            <a:ext cx="1877730" cy="646331"/>
          </a:xfrm>
          <a:prstGeom prst="rect">
            <a:avLst/>
          </a:prstGeom>
          <a:noFill/>
        </p:spPr>
        <p:txBody>
          <a:bodyPr wrap="square" rtlCol="0">
            <a:spAutoFit/>
          </a:bodyPr>
          <a:lstStyle/>
          <a:p>
            <a:r>
              <a:rPr lang="en-US" sz="1800" b="1" dirty="0"/>
              <a:t>IG Reference Guide, Part 6</a:t>
            </a:r>
          </a:p>
        </p:txBody>
      </p:sp>
      <p:grpSp>
        <p:nvGrpSpPr>
          <p:cNvPr id="44" name="Group 43"/>
          <p:cNvGrpSpPr/>
          <p:nvPr/>
        </p:nvGrpSpPr>
        <p:grpSpPr>
          <a:xfrm>
            <a:off x="87399" y="1149842"/>
            <a:ext cx="8969202" cy="5314116"/>
            <a:chOff x="66449" y="1082675"/>
            <a:chExt cx="9581066" cy="5643732"/>
          </a:xfrm>
        </p:grpSpPr>
        <p:sp>
          <p:nvSpPr>
            <p:cNvPr id="45" name="Isosceles Triangle 44"/>
            <p:cNvSpPr/>
            <p:nvPr/>
          </p:nvSpPr>
          <p:spPr>
            <a:xfrm>
              <a:off x="1938338" y="1087438"/>
              <a:ext cx="5516562" cy="4548187"/>
            </a:xfrm>
            <a:prstGeom prst="triangle">
              <a:avLst/>
            </a:prstGeom>
            <a:solidFill>
              <a:schemeClr val="accent1">
                <a:lumMod val="60000"/>
                <a:lumOff val="4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TextBox 9"/>
            <p:cNvSpPr txBox="1">
              <a:spLocks noChangeArrowheads="1"/>
            </p:cNvSpPr>
            <p:nvPr/>
          </p:nvSpPr>
          <p:spPr bwMode="auto">
            <a:xfrm>
              <a:off x="66449" y="1796952"/>
              <a:ext cx="3407362" cy="284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ct val="0"/>
                </a:spcAft>
                <a:buClrTx/>
                <a:buFontTx/>
                <a:buNone/>
              </a:pPr>
              <a:r>
                <a:rPr lang="en-US" altLang="en-US" sz="1400" dirty="0"/>
                <a:t>                                           Congress</a:t>
              </a:r>
            </a:p>
            <a:p>
              <a:pPr eaLnBrk="1" hangingPunct="1">
                <a:spcBef>
                  <a:spcPct val="0"/>
                </a:spcBef>
                <a:spcAft>
                  <a:spcPct val="0"/>
                </a:spcAft>
                <a:buClrTx/>
                <a:buFontTx/>
                <a:buNone/>
              </a:pPr>
              <a:endParaRPr lang="en-US" altLang="en-US" sz="1400" dirty="0"/>
            </a:p>
            <a:p>
              <a:pPr eaLnBrk="1" hangingPunct="1">
                <a:spcBef>
                  <a:spcPct val="0"/>
                </a:spcBef>
                <a:spcAft>
                  <a:spcPct val="0"/>
                </a:spcAft>
                <a:buClrTx/>
                <a:buFontTx/>
                <a:buNone/>
              </a:pPr>
              <a:endParaRPr lang="en-US" altLang="en-US" sz="1400" dirty="0"/>
            </a:p>
            <a:p>
              <a:pPr eaLnBrk="1" hangingPunct="1">
                <a:spcBef>
                  <a:spcPct val="0"/>
                </a:spcBef>
                <a:spcAft>
                  <a:spcPct val="0"/>
                </a:spcAft>
                <a:buClrTx/>
                <a:buFontTx/>
                <a:buNone/>
              </a:pPr>
              <a:endParaRPr lang="en-US" altLang="en-US" sz="1400" dirty="0"/>
            </a:p>
            <a:p>
              <a:pPr eaLnBrk="1" hangingPunct="1">
                <a:spcBef>
                  <a:spcPct val="0"/>
                </a:spcBef>
                <a:spcAft>
                  <a:spcPct val="0"/>
                </a:spcAft>
                <a:buClrTx/>
                <a:buFontTx/>
                <a:buNone/>
              </a:pPr>
              <a:endParaRPr lang="en-US" altLang="en-US" sz="1400" dirty="0"/>
            </a:p>
            <a:p>
              <a:pPr eaLnBrk="1" hangingPunct="1">
                <a:spcBef>
                  <a:spcPct val="0"/>
                </a:spcBef>
                <a:spcAft>
                  <a:spcPct val="0"/>
                </a:spcAft>
                <a:buClrTx/>
                <a:buFontTx/>
                <a:buNone/>
              </a:pPr>
              <a:r>
                <a:rPr lang="en-US" altLang="en-US" sz="1400" dirty="0"/>
                <a:t>	President</a:t>
              </a:r>
            </a:p>
            <a:p>
              <a:pPr eaLnBrk="1" hangingPunct="1">
                <a:spcBef>
                  <a:spcPct val="0"/>
                </a:spcBef>
                <a:spcAft>
                  <a:spcPct val="0"/>
                </a:spcAft>
                <a:buClrTx/>
                <a:buFontTx/>
                <a:buNone/>
              </a:pPr>
              <a:endParaRPr lang="en-US" altLang="en-US" sz="1400" dirty="0"/>
            </a:p>
            <a:p>
              <a:pPr eaLnBrk="1" hangingPunct="1">
                <a:spcBef>
                  <a:spcPct val="0"/>
                </a:spcBef>
                <a:spcAft>
                  <a:spcPct val="0"/>
                </a:spcAft>
                <a:buClrTx/>
                <a:buFontTx/>
                <a:buNone/>
              </a:pPr>
              <a:endParaRPr lang="en-US" altLang="en-US" sz="1400" dirty="0"/>
            </a:p>
            <a:p>
              <a:pPr eaLnBrk="1" hangingPunct="1">
                <a:spcBef>
                  <a:spcPct val="0"/>
                </a:spcBef>
                <a:spcAft>
                  <a:spcPct val="0"/>
                </a:spcAft>
                <a:buClrTx/>
                <a:buFontTx/>
                <a:buNone/>
              </a:pPr>
              <a:r>
                <a:rPr lang="en-US" altLang="en-US" sz="1400" dirty="0"/>
                <a:t>        Secretary of Defense</a:t>
              </a:r>
            </a:p>
            <a:p>
              <a:pPr eaLnBrk="1" hangingPunct="1">
                <a:spcBef>
                  <a:spcPct val="0"/>
                </a:spcBef>
                <a:spcAft>
                  <a:spcPct val="0"/>
                </a:spcAft>
                <a:buClrTx/>
                <a:buFontTx/>
                <a:buNone/>
              </a:pPr>
              <a:r>
                <a:rPr lang="en-US" altLang="en-US" sz="1400" dirty="0"/>
                <a:t> </a:t>
              </a:r>
            </a:p>
            <a:p>
              <a:pPr eaLnBrk="1" hangingPunct="1">
                <a:spcBef>
                  <a:spcPct val="0"/>
                </a:spcBef>
                <a:spcAft>
                  <a:spcPct val="0"/>
                </a:spcAft>
                <a:buClrTx/>
                <a:buFontTx/>
                <a:buNone/>
              </a:pPr>
              <a:endParaRPr lang="en-US" altLang="en-US" sz="1400" dirty="0"/>
            </a:p>
            <a:p>
              <a:pPr eaLnBrk="1" hangingPunct="1">
                <a:spcBef>
                  <a:spcPct val="0"/>
                </a:spcBef>
                <a:spcAft>
                  <a:spcPct val="0"/>
                </a:spcAft>
                <a:buClrTx/>
                <a:buFontTx/>
                <a:buNone/>
              </a:pPr>
              <a:r>
                <a:rPr lang="en-US" altLang="en-US" sz="1400" dirty="0"/>
                <a:t>Service Secretary</a:t>
              </a:r>
            </a:p>
          </p:txBody>
        </p:sp>
        <p:cxnSp>
          <p:nvCxnSpPr>
            <p:cNvPr id="47" name="Straight Connector 46"/>
            <p:cNvCxnSpPr/>
            <p:nvPr/>
          </p:nvCxnSpPr>
          <p:spPr>
            <a:xfrm>
              <a:off x="2083274" y="2076449"/>
              <a:ext cx="1793401" cy="11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77463" y="3317580"/>
              <a:ext cx="1962626" cy="82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77825" y="4005263"/>
              <a:ext cx="2422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67"/>
            <p:cNvSpPr txBox="1">
              <a:spLocks noChangeArrowheads="1"/>
            </p:cNvSpPr>
            <p:nvPr/>
          </p:nvSpPr>
          <p:spPr bwMode="auto">
            <a:xfrm>
              <a:off x="5790286" y="1969494"/>
              <a:ext cx="3140302" cy="78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eaLnBrk="1" hangingPunct="1">
                <a:spcBef>
                  <a:spcPct val="0"/>
                </a:spcBef>
                <a:spcAft>
                  <a:spcPct val="0"/>
                </a:spcAft>
                <a:buClrTx/>
              </a:pPr>
              <a:r>
                <a:rPr lang="en-US" altLang="en-US" sz="1200" b="0" dirty="0"/>
                <a:t>  </a:t>
              </a:r>
              <a:r>
                <a:rPr lang="en-US" altLang="en-US" sz="1000" b="0" dirty="0"/>
                <a:t>Maximum 1M; Requires POTUS </a:t>
              </a:r>
            </a:p>
            <a:p>
              <a:pPr algn="l" eaLnBrk="1" hangingPunct="1">
                <a:spcBef>
                  <a:spcPct val="0"/>
                </a:spcBef>
                <a:spcAft>
                  <a:spcPct val="0"/>
                </a:spcAft>
                <a:buClrTx/>
                <a:buNone/>
              </a:pPr>
              <a:r>
                <a:rPr lang="en-US" altLang="en-US" sz="1000" b="0" dirty="0"/>
                <a:t>Declaration of National Emergency</a:t>
              </a:r>
            </a:p>
            <a:p>
              <a:pPr marL="171450" indent="-171450" algn="l" eaLnBrk="1" hangingPunct="1">
                <a:spcBef>
                  <a:spcPct val="0"/>
                </a:spcBef>
                <a:spcAft>
                  <a:spcPct val="0"/>
                </a:spcAft>
                <a:buClrTx/>
                <a:buFont typeface="Arial" panose="020B0604020202020204" pitchFamily="34" charset="0"/>
                <a:buChar char="•"/>
              </a:pPr>
              <a:r>
                <a:rPr lang="en-US" altLang="en-US" sz="1000" b="0" dirty="0"/>
                <a:t>24 consecutive months; Involuntary</a:t>
              </a:r>
            </a:p>
            <a:p>
              <a:pPr algn="l" eaLnBrk="1" hangingPunct="1">
                <a:spcBef>
                  <a:spcPct val="0"/>
                </a:spcBef>
                <a:spcAft>
                  <a:spcPct val="0"/>
                </a:spcAft>
                <a:buClrTx/>
              </a:pPr>
              <a:r>
                <a:rPr lang="en-US" altLang="en-US" sz="1000" b="0" dirty="0"/>
                <a:t>   For officially named operations</a:t>
              </a:r>
            </a:p>
          </p:txBody>
        </p:sp>
        <p:sp>
          <p:nvSpPr>
            <p:cNvPr id="51" name="TextBox 68"/>
            <p:cNvSpPr txBox="1">
              <a:spLocks noChangeArrowheads="1"/>
            </p:cNvSpPr>
            <p:nvPr/>
          </p:nvSpPr>
          <p:spPr bwMode="auto">
            <a:xfrm>
              <a:off x="6084171" y="2701989"/>
              <a:ext cx="3027699" cy="58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eaLnBrk="1" hangingPunct="1">
                <a:spcBef>
                  <a:spcPct val="0"/>
                </a:spcBef>
                <a:spcAft>
                  <a:spcPct val="0"/>
                </a:spcAft>
                <a:buClrTx/>
              </a:pPr>
              <a:r>
                <a:rPr lang="en-US" altLang="en-US" sz="1000" b="0" dirty="0"/>
                <a:t>  Maximum 200K Ready Reserve &amp; 30K </a:t>
              </a:r>
              <a:r>
                <a:rPr lang="en-US" altLang="en-US" sz="1000" b="0" dirty="0" err="1"/>
                <a:t>IRR</a:t>
              </a:r>
              <a:endParaRPr lang="en-US" altLang="en-US" sz="1000" b="0" dirty="0"/>
            </a:p>
            <a:p>
              <a:pPr algn="l" eaLnBrk="1" hangingPunct="1">
                <a:spcBef>
                  <a:spcPct val="0"/>
                </a:spcBef>
                <a:spcAft>
                  <a:spcPct val="0"/>
                </a:spcAft>
                <a:buClrTx/>
              </a:pPr>
              <a:r>
                <a:rPr lang="en-US" altLang="en-US" sz="1000" b="0" dirty="0"/>
                <a:t>  365 days; Involuntary</a:t>
              </a:r>
            </a:p>
            <a:p>
              <a:pPr algn="l" eaLnBrk="1" hangingPunct="1">
                <a:spcBef>
                  <a:spcPct val="0"/>
                </a:spcBef>
                <a:spcAft>
                  <a:spcPct val="0"/>
                </a:spcAft>
                <a:buClrTx/>
              </a:pPr>
              <a:r>
                <a:rPr lang="en-US" altLang="en-US" sz="1000" b="0" dirty="0"/>
                <a:t>  Requires Executive Order</a:t>
              </a:r>
            </a:p>
          </p:txBody>
        </p:sp>
        <p:grpSp>
          <p:nvGrpSpPr>
            <p:cNvPr id="52" name="Group 72"/>
            <p:cNvGrpSpPr>
              <a:grpSpLocks/>
            </p:cNvGrpSpPr>
            <p:nvPr/>
          </p:nvGrpSpPr>
          <p:grpSpPr bwMode="auto">
            <a:xfrm>
              <a:off x="2254241" y="1082675"/>
              <a:ext cx="6857631" cy="4526779"/>
              <a:chOff x="2372967" y="1063485"/>
              <a:chExt cx="6858166" cy="4525598"/>
            </a:xfrm>
          </p:grpSpPr>
          <p:sp>
            <p:nvSpPr>
              <p:cNvPr id="60" name="Isosceles Triangle 59"/>
              <p:cNvSpPr/>
              <p:nvPr/>
            </p:nvSpPr>
            <p:spPr>
              <a:xfrm>
                <a:off x="3050891" y="1087292"/>
                <a:ext cx="3538812" cy="2907541"/>
              </a:xfrm>
              <a:prstGeom prst="triangle">
                <a:avLst/>
              </a:prstGeom>
              <a:solidFill>
                <a:srgbClr val="A371FD"/>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Isosceles Triangle 60"/>
              <p:cNvSpPr/>
              <p:nvPr/>
            </p:nvSpPr>
            <p:spPr>
              <a:xfrm>
                <a:off x="3468436" y="1063485"/>
                <a:ext cx="2694198" cy="2226682"/>
              </a:xfrm>
              <a:prstGeom prst="triangle">
                <a:avLst/>
              </a:prstGeom>
              <a:solidFill>
                <a:srgbClr val="66FF33"/>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62" name="Straight Connector 61"/>
              <p:cNvCxnSpPr/>
              <p:nvPr/>
            </p:nvCxnSpPr>
            <p:spPr>
              <a:xfrm flipV="1">
                <a:off x="2372967" y="5092072"/>
                <a:ext cx="4869933" cy="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16"/>
              <p:cNvSpPr txBox="1">
                <a:spLocks noChangeArrowheads="1"/>
              </p:cNvSpPr>
              <p:nvPr/>
            </p:nvSpPr>
            <p:spPr bwMode="auto">
              <a:xfrm>
                <a:off x="3256738" y="5112030"/>
                <a:ext cx="3332965" cy="47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ct val="0"/>
                  </a:spcAft>
                  <a:buClrTx/>
                  <a:buFontTx/>
                  <a:buNone/>
                </a:pPr>
                <a:r>
                  <a:rPr lang="en-US" altLang="en-US" sz="1100" b="0" dirty="0"/>
                  <a:t>ACTIVE DUTY FOR OPERATIONAL SUPPORT </a:t>
                </a:r>
                <a:r>
                  <a:rPr lang="en-US" altLang="en-US" sz="1400" b="0" dirty="0"/>
                  <a:t>*</a:t>
                </a:r>
              </a:p>
              <a:p>
                <a:pPr algn="ctr" eaLnBrk="1" hangingPunct="1">
                  <a:spcBef>
                    <a:spcPct val="0"/>
                  </a:spcBef>
                  <a:spcAft>
                    <a:spcPct val="0"/>
                  </a:spcAft>
                  <a:buClrTx/>
                  <a:buFontTx/>
                  <a:buNone/>
                </a:pPr>
                <a:r>
                  <a:rPr lang="en-US" altLang="en-US" sz="1100" b="0" dirty="0"/>
                  <a:t>10 USC 12301 (d)</a:t>
                </a:r>
              </a:p>
            </p:txBody>
          </p:sp>
          <p:sp>
            <p:nvSpPr>
              <p:cNvPr id="64" name="Isosceles Triangle 63"/>
              <p:cNvSpPr/>
              <p:nvPr/>
            </p:nvSpPr>
            <p:spPr>
              <a:xfrm>
                <a:off x="4203506" y="1066659"/>
                <a:ext cx="1222470" cy="990341"/>
              </a:xfrm>
              <a:prstGeom prst="triangle">
                <a:avLst/>
              </a:pr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TextBox 64"/>
              <p:cNvSpPr txBox="1"/>
              <p:nvPr/>
            </p:nvSpPr>
            <p:spPr>
              <a:xfrm>
                <a:off x="4236845" y="1550721"/>
                <a:ext cx="1163729" cy="530087"/>
              </a:xfrm>
              <a:prstGeom prst="rect">
                <a:avLst/>
              </a:prstGeom>
              <a:noFill/>
            </p:spPr>
            <p:txBody>
              <a:bodyPr wrap="none">
                <a:spAutoFit/>
              </a:bodyPr>
              <a:lstStyle/>
              <a:p>
                <a:pPr algn="ctr">
                  <a:defRPr/>
                </a:pPr>
                <a:r>
                  <a:rPr lang="en-US" sz="950" dirty="0"/>
                  <a:t>FULL</a:t>
                </a:r>
              </a:p>
              <a:p>
                <a:pPr algn="ctr">
                  <a:defRPr/>
                </a:pPr>
                <a:r>
                  <a:rPr lang="en-US" sz="950" dirty="0"/>
                  <a:t>MOBILIZATION</a:t>
                </a:r>
              </a:p>
              <a:p>
                <a:pPr algn="ctr">
                  <a:defRPr/>
                </a:pPr>
                <a:r>
                  <a:rPr lang="en-US" sz="950" dirty="0"/>
                  <a:t>10 USC 12301 (a)</a:t>
                </a:r>
              </a:p>
            </p:txBody>
          </p:sp>
          <p:cxnSp>
            <p:nvCxnSpPr>
              <p:cNvPr id="66" name="Straight Connector 65"/>
              <p:cNvCxnSpPr/>
              <p:nvPr/>
            </p:nvCxnSpPr>
            <p:spPr>
              <a:xfrm flipV="1">
                <a:off x="3787548" y="2763254"/>
                <a:ext cx="20559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1"/>
              <p:cNvSpPr txBox="1">
                <a:spLocks noChangeArrowheads="1"/>
              </p:cNvSpPr>
              <p:nvPr/>
            </p:nvSpPr>
            <p:spPr bwMode="auto">
              <a:xfrm>
                <a:off x="4054640" y="4620576"/>
                <a:ext cx="1457564" cy="4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ct val="0"/>
                  </a:spcAft>
                  <a:buClrTx/>
                  <a:buFontTx/>
                  <a:buNone/>
                </a:pPr>
                <a:r>
                  <a:rPr lang="en-US" altLang="en-US" sz="1100" b="0" dirty="0"/>
                  <a:t>15 DAY-STATUTE *</a:t>
                </a:r>
                <a:endParaRPr lang="en-US" altLang="en-US" sz="1400" b="0" dirty="0"/>
              </a:p>
              <a:p>
                <a:pPr algn="ctr" eaLnBrk="1" hangingPunct="1">
                  <a:spcBef>
                    <a:spcPct val="0"/>
                  </a:spcBef>
                  <a:spcAft>
                    <a:spcPct val="0"/>
                  </a:spcAft>
                  <a:buClrTx/>
                  <a:buFontTx/>
                  <a:buNone/>
                </a:pPr>
                <a:r>
                  <a:rPr lang="en-US" altLang="en-US" sz="1100" b="0" dirty="0"/>
                  <a:t>10 USC 12301 (b)</a:t>
                </a:r>
              </a:p>
            </p:txBody>
          </p:sp>
          <p:sp>
            <p:nvSpPr>
              <p:cNvPr id="68" name="TextBox 62"/>
              <p:cNvSpPr txBox="1">
                <a:spLocks noChangeArrowheads="1"/>
              </p:cNvSpPr>
              <p:nvPr/>
            </p:nvSpPr>
            <p:spPr bwMode="auto">
              <a:xfrm>
                <a:off x="2948047" y="4055164"/>
                <a:ext cx="3704461" cy="45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ct val="0"/>
                  </a:spcAft>
                  <a:buClrTx/>
                  <a:buFontTx/>
                  <a:buNone/>
                </a:pPr>
                <a:r>
                  <a:rPr lang="en-US" altLang="en-US" sz="1100" b="0" dirty="0"/>
                  <a:t>RESERVE PRE-PLANNED CALL UP ISO COCOMs</a:t>
                </a:r>
              </a:p>
              <a:p>
                <a:pPr algn="ctr" eaLnBrk="1" hangingPunct="1">
                  <a:spcBef>
                    <a:spcPct val="0"/>
                  </a:spcBef>
                  <a:spcAft>
                    <a:spcPct val="0"/>
                  </a:spcAft>
                  <a:buClrTx/>
                  <a:buFontTx/>
                  <a:buNone/>
                </a:pPr>
                <a:r>
                  <a:rPr lang="en-US" altLang="en-US" sz="1100" b="0" dirty="0"/>
                  <a:t>   10 USC 12304b *    </a:t>
                </a:r>
              </a:p>
            </p:txBody>
          </p:sp>
          <p:sp>
            <p:nvSpPr>
              <p:cNvPr id="69" name="TextBox 63"/>
              <p:cNvSpPr txBox="1">
                <a:spLocks noChangeArrowheads="1"/>
              </p:cNvSpPr>
              <p:nvPr/>
            </p:nvSpPr>
            <p:spPr bwMode="auto">
              <a:xfrm>
                <a:off x="3528805" y="3472069"/>
                <a:ext cx="2608467" cy="45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ct val="0"/>
                  </a:spcAft>
                  <a:buClrTx/>
                  <a:buFontTx/>
                  <a:buNone/>
                </a:pPr>
                <a:r>
                  <a:rPr lang="en-US" altLang="en-US" sz="1100" b="0" dirty="0">
                    <a:solidFill>
                      <a:schemeClr val="bg1"/>
                    </a:solidFill>
                  </a:rPr>
                  <a:t>RESERVE EMERGENCY CALL UP</a:t>
                </a:r>
              </a:p>
              <a:p>
                <a:pPr algn="ctr" eaLnBrk="1" hangingPunct="1">
                  <a:spcBef>
                    <a:spcPct val="0"/>
                  </a:spcBef>
                  <a:spcAft>
                    <a:spcPct val="0"/>
                  </a:spcAft>
                  <a:buClrTx/>
                  <a:buFontTx/>
                  <a:buNone/>
                </a:pPr>
                <a:r>
                  <a:rPr lang="en-US" altLang="en-US" sz="1100" b="0" dirty="0">
                    <a:solidFill>
                      <a:schemeClr val="bg1"/>
                    </a:solidFill>
                  </a:rPr>
                  <a:t>10 USC 12304a *</a:t>
                </a:r>
              </a:p>
            </p:txBody>
          </p:sp>
          <p:sp>
            <p:nvSpPr>
              <p:cNvPr id="70" name="TextBox 64"/>
              <p:cNvSpPr txBox="1">
                <a:spLocks noChangeArrowheads="1"/>
              </p:cNvSpPr>
              <p:nvPr/>
            </p:nvSpPr>
            <p:spPr bwMode="auto">
              <a:xfrm>
                <a:off x="3633336" y="2838815"/>
                <a:ext cx="23615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ct val="0"/>
                  </a:spcAft>
                  <a:buClrTx/>
                  <a:buFontTx/>
                  <a:buNone/>
                </a:pPr>
                <a:r>
                  <a:rPr lang="en-US" altLang="en-US" sz="1000" b="0" dirty="0"/>
                  <a:t>PRESIDENTIAL RESERVE CALL UP</a:t>
                </a:r>
                <a:endParaRPr lang="en-US" altLang="en-US" sz="1400" b="0" dirty="0"/>
              </a:p>
              <a:p>
                <a:pPr algn="ctr" eaLnBrk="1" hangingPunct="1">
                  <a:spcBef>
                    <a:spcPct val="0"/>
                  </a:spcBef>
                  <a:spcAft>
                    <a:spcPct val="0"/>
                  </a:spcAft>
                  <a:buClrTx/>
                  <a:buFontTx/>
                  <a:buNone/>
                </a:pPr>
                <a:r>
                  <a:rPr lang="en-US" altLang="en-US" sz="1000" b="0" dirty="0"/>
                  <a:t>10 USC 12304 ** </a:t>
                </a:r>
                <a:endParaRPr lang="en-US" altLang="en-US" sz="1400" b="0" dirty="0"/>
              </a:p>
            </p:txBody>
          </p:sp>
          <p:sp>
            <p:nvSpPr>
              <p:cNvPr id="71" name="TextBox 65"/>
              <p:cNvSpPr txBox="1">
                <a:spLocks noChangeArrowheads="1"/>
              </p:cNvSpPr>
              <p:nvPr/>
            </p:nvSpPr>
            <p:spPr bwMode="auto">
              <a:xfrm>
                <a:off x="4090001" y="2098399"/>
                <a:ext cx="1453396" cy="58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ct val="0"/>
                  </a:spcAft>
                  <a:buClrTx/>
                  <a:buFontTx/>
                  <a:buNone/>
                </a:pPr>
                <a:r>
                  <a:rPr lang="en-US" altLang="en-US" sz="1000" b="0" dirty="0"/>
                  <a:t>PARTIAL</a:t>
                </a:r>
              </a:p>
              <a:p>
                <a:pPr algn="ctr" eaLnBrk="1" hangingPunct="1">
                  <a:spcBef>
                    <a:spcPct val="0"/>
                  </a:spcBef>
                  <a:spcAft>
                    <a:spcPct val="0"/>
                  </a:spcAft>
                  <a:buClrTx/>
                  <a:buFontTx/>
                  <a:buNone/>
                </a:pPr>
                <a:r>
                  <a:rPr lang="en-US" altLang="en-US" sz="1000" b="0" dirty="0"/>
                  <a:t>MOBILIZATION *</a:t>
                </a:r>
              </a:p>
              <a:p>
                <a:pPr algn="ctr" eaLnBrk="1" hangingPunct="1">
                  <a:spcBef>
                    <a:spcPct val="0"/>
                  </a:spcBef>
                  <a:spcAft>
                    <a:spcPct val="0"/>
                  </a:spcAft>
                  <a:buClrTx/>
                  <a:buFontTx/>
                  <a:buNone/>
                </a:pPr>
                <a:r>
                  <a:rPr lang="en-US" altLang="en-US" sz="1000" b="0" dirty="0"/>
                  <a:t>10 USC 12302</a:t>
                </a:r>
                <a:endParaRPr lang="en-US" altLang="en-US" sz="1400" b="0" dirty="0"/>
              </a:p>
            </p:txBody>
          </p:sp>
          <p:sp>
            <p:nvSpPr>
              <p:cNvPr id="72" name="TextBox 66"/>
              <p:cNvSpPr txBox="1">
                <a:spLocks noChangeArrowheads="1"/>
              </p:cNvSpPr>
              <p:nvPr/>
            </p:nvSpPr>
            <p:spPr bwMode="auto">
              <a:xfrm>
                <a:off x="5446185" y="1403084"/>
                <a:ext cx="3784948" cy="62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eaLnBrk="1" hangingPunct="1">
                  <a:spcBef>
                    <a:spcPct val="0"/>
                  </a:spcBef>
                  <a:spcAft>
                    <a:spcPct val="0"/>
                  </a:spcAft>
                  <a:buClrTx/>
                </a:pPr>
                <a:r>
                  <a:rPr lang="en-US" altLang="en-US" sz="1200" b="0" dirty="0"/>
                  <a:t>  </a:t>
                </a:r>
                <a:r>
                  <a:rPr lang="en-US" altLang="en-US" sz="1000" b="0" dirty="0"/>
                  <a:t>No personnel limitation</a:t>
                </a:r>
              </a:p>
              <a:p>
                <a:pPr algn="l" eaLnBrk="1" hangingPunct="1">
                  <a:spcBef>
                    <a:spcPct val="0"/>
                  </a:spcBef>
                  <a:spcAft>
                    <a:spcPct val="0"/>
                  </a:spcAft>
                  <a:buClrTx/>
                </a:pPr>
                <a:r>
                  <a:rPr lang="en-US" altLang="en-US" sz="1000" b="0" dirty="0"/>
                  <a:t>  Duration plus 6 months; Involuntary</a:t>
                </a:r>
              </a:p>
              <a:p>
                <a:pPr algn="l" eaLnBrk="1" hangingPunct="1">
                  <a:spcBef>
                    <a:spcPct val="0"/>
                  </a:spcBef>
                  <a:spcAft>
                    <a:spcPct val="0"/>
                  </a:spcAft>
                  <a:buClrTx/>
                </a:pPr>
                <a:r>
                  <a:rPr lang="en-US" sz="1000" b="0" dirty="0"/>
                  <a:t>  Congressional Declaration of War or National Emergency</a:t>
                </a:r>
                <a:endParaRPr lang="en-US" altLang="en-US" sz="1000" b="0" dirty="0"/>
              </a:p>
            </p:txBody>
          </p:sp>
          <p:sp>
            <p:nvSpPr>
              <p:cNvPr id="73" name="TextBox 69"/>
              <p:cNvSpPr txBox="1">
                <a:spLocks noChangeArrowheads="1"/>
              </p:cNvSpPr>
              <p:nvPr/>
            </p:nvSpPr>
            <p:spPr bwMode="auto">
              <a:xfrm>
                <a:off x="6604575" y="3333018"/>
                <a:ext cx="2626557" cy="58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eaLnBrk="1" hangingPunct="1">
                  <a:spcBef>
                    <a:spcPct val="0"/>
                  </a:spcBef>
                  <a:spcAft>
                    <a:spcPct val="0"/>
                  </a:spcAft>
                  <a:buClrTx/>
                </a:pPr>
                <a:r>
                  <a:rPr lang="en-US" altLang="en-US" sz="1000" b="0" dirty="0"/>
                  <a:t>  No personnel limitation</a:t>
                </a:r>
              </a:p>
              <a:p>
                <a:pPr algn="l" eaLnBrk="1" hangingPunct="1">
                  <a:spcBef>
                    <a:spcPct val="0"/>
                  </a:spcBef>
                  <a:spcAft>
                    <a:spcPct val="0"/>
                  </a:spcAft>
                  <a:buClrTx/>
                </a:pPr>
                <a:r>
                  <a:rPr lang="en-US" altLang="en-US" sz="1000" b="0" dirty="0"/>
                  <a:t> 120 days; Involuntary</a:t>
                </a:r>
              </a:p>
              <a:p>
                <a:pPr algn="l" eaLnBrk="1" hangingPunct="1">
                  <a:spcBef>
                    <a:spcPct val="0"/>
                  </a:spcBef>
                  <a:spcAft>
                    <a:spcPct val="0"/>
                  </a:spcAft>
                  <a:buClrTx/>
                </a:pPr>
                <a:r>
                  <a:rPr lang="en-US" altLang="en-US" sz="1000" b="0" dirty="0"/>
                  <a:t>  No National Guard</a:t>
                </a:r>
              </a:p>
            </p:txBody>
          </p:sp>
        </p:grpSp>
        <p:sp>
          <p:nvSpPr>
            <p:cNvPr id="53" name="TextBox 70"/>
            <p:cNvSpPr txBox="1">
              <a:spLocks noChangeArrowheads="1"/>
            </p:cNvSpPr>
            <p:nvPr/>
          </p:nvSpPr>
          <p:spPr bwMode="auto">
            <a:xfrm>
              <a:off x="6797676" y="3938599"/>
              <a:ext cx="2375416" cy="58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eaLnBrk="1" hangingPunct="1">
                <a:spcBef>
                  <a:spcPct val="0"/>
                </a:spcBef>
                <a:spcAft>
                  <a:spcPct val="0"/>
                </a:spcAft>
                <a:buClrTx/>
              </a:pPr>
              <a:r>
                <a:rPr lang="en-US" altLang="en-US" sz="1000" b="0" dirty="0"/>
                <a:t>  Maximum 60K</a:t>
              </a:r>
            </a:p>
            <a:p>
              <a:pPr algn="l" eaLnBrk="1" hangingPunct="1">
                <a:spcBef>
                  <a:spcPct val="0"/>
                </a:spcBef>
                <a:spcAft>
                  <a:spcPct val="0"/>
                </a:spcAft>
                <a:buClrTx/>
              </a:pPr>
              <a:r>
                <a:rPr lang="en-US" altLang="en-US" sz="1000" b="0" dirty="0"/>
                <a:t>  365 days; Involuntary</a:t>
              </a:r>
            </a:p>
            <a:p>
              <a:pPr algn="l" eaLnBrk="1" hangingPunct="1">
                <a:spcBef>
                  <a:spcPct val="0"/>
                </a:spcBef>
                <a:spcAft>
                  <a:spcPct val="0"/>
                </a:spcAft>
                <a:buClrTx/>
              </a:pPr>
              <a:r>
                <a:rPr lang="en-US" altLang="en-US" sz="1000" b="0" dirty="0"/>
                <a:t>  Mission / costs in Defense Budget</a:t>
              </a:r>
            </a:p>
          </p:txBody>
        </p:sp>
        <p:sp>
          <p:nvSpPr>
            <p:cNvPr id="54" name="TextBox 71"/>
            <p:cNvSpPr txBox="1">
              <a:spLocks noChangeArrowheads="1"/>
            </p:cNvSpPr>
            <p:nvPr/>
          </p:nvSpPr>
          <p:spPr bwMode="auto">
            <a:xfrm>
              <a:off x="7109831" y="4466997"/>
              <a:ext cx="2537684" cy="58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eaLnBrk="1" hangingPunct="1">
                <a:spcBef>
                  <a:spcPct val="0"/>
                </a:spcBef>
                <a:spcAft>
                  <a:spcPct val="0"/>
                </a:spcAft>
                <a:buClrTx/>
              </a:pPr>
              <a:r>
                <a:rPr lang="en-US" altLang="en-US" sz="1000" b="0" dirty="0"/>
                <a:t>  Annual Training / Operational</a:t>
              </a:r>
            </a:p>
            <a:p>
              <a:pPr algn="l" eaLnBrk="1" hangingPunct="1">
                <a:spcBef>
                  <a:spcPct val="0"/>
                </a:spcBef>
                <a:spcAft>
                  <a:spcPct val="0"/>
                </a:spcAft>
                <a:buClrTx/>
                <a:buFontTx/>
                <a:buNone/>
              </a:pPr>
              <a:r>
                <a:rPr lang="en-US" altLang="en-US" sz="1000" b="0" dirty="0"/>
                <a:t>   Mission; Involuntary</a:t>
              </a:r>
            </a:p>
            <a:p>
              <a:pPr algn="l" eaLnBrk="1" hangingPunct="1">
                <a:spcBef>
                  <a:spcPct val="0"/>
                </a:spcBef>
                <a:spcAft>
                  <a:spcPct val="0"/>
                </a:spcAft>
                <a:buClrTx/>
              </a:pPr>
              <a:r>
                <a:rPr lang="en-US" altLang="en-US" sz="1000" b="0" dirty="0"/>
                <a:t>  Governor’s consent</a:t>
              </a:r>
            </a:p>
          </p:txBody>
        </p:sp>
        <p:sp>
          <p:nvSpPr>
            <p:cNvPr id="55" name="TextBox 33"/>
            <p:cNvSpPr txBox="1">
              <a:spLocks noChangeArrowheads="1"/>
            </p:cNvSpPr>
            <p:nvPr/>
          </p:nvSpPr>
          <p:spPr bwMode="auto">
            <a:xfrm>
              <a:off x="7478485" y="5004236"/>
              <a:ext cx="1998663" cy="75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eaLnBrk="1" hangingPunct="1">
                <a:spcBef>
                  <a:spcPct val="0"/>
                </a:spcBef>
                <a:spcAft>
                  <a:spcPct val="0"/>
                </a:spcAft>
                <a:buClrTx/>
              </a:pPr>
              <a:r>
                <a:rPr lang="en-US" altLang="en-US" sz="1000" b="0" dirty="0"/>
                <a:t>  Voluntary </a:t>
              </a:r>
            </a:p>
            <a:p>
              <a:pPr algn="l" eaLnBrk="1" hangingPunct="1">
                <a:spcBef>
                  <a:spcPct val="0"/>
                </a:spcBef>
                <a:spcAft>
                  <a:spcPct val="0"/>
                </a:spcAft>
                <a:buClrTx/>
              </a:pPr>
              <a:r>
                <a:rPr lang="en-US" altLang="en-US" sz="1000" b="0" dirty="0"/>
                <a:t> Governor’s consent</a:t>
              </a:r>
            </a:p>
            <a:p>
              <a:pPr algn="l" eaLnBrk="1" hangingPunct="1">
                <a:spcBef>
                  <a:spcPct val="0"/>
                </a:spcBef>
                <a:spcAft>
                  <a:spcPct val="0"/>
                </a:spcAft>
                <a:buClrTx/>
              </a:pPr>
              <a:r>
                <a:rPr lang="en-US" altLang="en-US" sz="1000" b="0" dirty="0"/>
                <a:t> Can be used for operational</a:t>
              </a:r>
            </a:p>
            <a:p>
              <a:pPr algn="l" eaLnBrk="1" hangingPunct="1">
                <a:spcBef>
                  <a:spcPct val="0"/>
                </a:spcBef>
                <a:spcAft>
                  <a:spcPct val="0"/>
                </a:spcAft>
                <a:buClrTx/>
                <a:buNone/>
              </a:pPr>
              <a:r>
                <a:rPr lang="en-US" altLang="en-US" sz="1000" b="0" dirty="0"/>
                <a:t>missions or service support</a:t>
              </a:r>
            </a:p>
          </p:txBody>
        </p:sp>
        <p:cxnSp>
          <p:nvCxnSpPr>
            <p:cNvPr id="56" name="Straight Connector 55"/>
            <p:cNvCxnSpPr/>
            <p:nvPr/>
          </p:nvCxnSpPr>
          <p:spPr>
            <a:xfrm flipV="1">
              <a:off x="2597150" y="4562475"/>
              <a:ext cx="4200525"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692109" y="5647746"/>
              <a:ext cx="7095210" cy="1078661"/>
              <a:chOff x="801438" y="5666902"/>
              <a:chExt cx="7095210" cy="930750"/>
            </a:xfrm>
          </p:grpSpPr>
          <p:sp>
            <p:nvSpPr>
              <p:cNvPr id="58" name="Rectangle 57"/>
              <p:cNvSpPr/>
              <p:nvPr/>
            </p:nvSpPr>
            <p:spPr>
              <a:xfrm>
                <a:off x="801438" y="5708766"/>
                <a:ext cx="6779533" cy="835709"/>
              </a:xfrm>
              <a:prstGeom prst="rect">
                <a:avLst/>
              </a:prstGeom>
              <a:solidFill>
                <a:srgbClr val="FFFF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59" name="TextBox 58"/>
              <p:cNvSpPr txBox="1"/>
              <p:nvPr/>
            </p:nvSpPr>
            <p:spPr>
              <a:xfrm>
                <a:off x="894400" y="5666902"/>
                <a:ext cx="7002248" cy="930750"/>
              </a:xfrm>
              <a:prstGeom prst="rect">
                <a:avLst/>
              </a:prstGeom>
              <a:noFill/>
            </p:spPr>
            <p:txBody>
              <a:bodyPr wrap="square" rtlCol="0">
                <a:spAutoFit/>
              </a:bodyPr>
              <a:lstStyle/>
              <a:p>
                <a:pPr algn="l">
                  <a:buFont typeface="Arial" pitchFamily="34" charset="0"/>
                  <a:buChar char="•"/>
                </a:pPr>
                <a:r>
                  <a:rPr lang="en-US" sz="1200" dirty="0"/>
                  <a:t>  Mobilization authorities currently used or available for use(*) </a:t>
                </a:r>
              </a:p>
              <a:p>
                <a:pPr algn="l">
                  <a:buFont typeface="Arial" pitchFamily="34" charset="0"/>
                  <a:buChar char="•"/>
                </a:pPr>
                <a:r>
                  <a:rPr lang="en-US" sz="1200" dirty="0"/>
                  <a:t>  12304 requires specific </a:t>
                </a:r>
                <a:r>
                  <a:rPr lang="en-US" sz="1200" dirty="0" err="1"/>
                  <a:t>POTUS</a:t>
                </a:r>
                <a:r>
                  <a:rPr lang="en-US" sz="1200" dirty="0"/>
                  <a:t> approval prior to utilization (**)</a:t>
                </a:r>
              </a:p>
              <a:p>
                <a:pPr algn="l">
                  <a:buFont typeface="Arial" pitchFamily="34" charset="0"/>
                  <a:buChar char="•"/>
                </a:pPr>
                <a:r>
                  <a:rPr lang="en-US" sz="1200" dirty="0"/>
                  <a:t>  All Services access RC utilizing these authorities in conjunction with DoD policies</a:t>
                </a:r>
              </a:p>
              <a:p>
                <a:pPr algn="l">
                  <a:buFont typeface="Arial" pitchFamily="34" charset="0"/>
                  <a:buChar char="•"/>
                </a:pPr>
                <a:r>
                  <a:rPr lang="en-US" sz="1200" dirty="0"/>
                  <a:t>  Access incomplete without associated funding allocated to Services to manage</a:t>
                </a:r>
              </a:p>
              <a:p>
                <a:pPr algn="l">
                  <a:buFont typeface="Arial" pitchFamily="34" charset="0"/>
                  <a:buChar char="•"/>
                </a:pPr>
                <a:r>
                  <a:rPr lang="en-US" sz="1200" dirty="0"/>
                  <a:t>  Access = Authority + Funding</a:t>
                </a:r>
              </a:p>
            </p:txBody>
          </p:sp>
        </p:grpSp>
      </p:grpSp>
      <p:cxnSp>
        <p:nvCxnSpPr>
          <p:cNvPr id="75" name="Straight Connector 74"/>
          <p:cNvCxnSpPr/>
          <p:nvPr/>
        </p:nvCxnSpPr>
        <p:spPr>
          <a:xfrm>
            <a:off x="5105400" y="2028335"/>
            <a:ext cx="26913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616021" y="2685854"/>
            <a:ext cx="26913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768421" y="3187052"/>
            <a:ext cx="26913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165923" y="3843540"/>
            <a:ext cx="2293861" cy="4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525713" y="4359120"/>
            <a:ext cx="2084887" cy="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781810" y="4850889"/>
            <a:ext cx="1828790" cy="225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7647620" y="180812"/>
            <a:ext cx="1052513" cy="903288"/>
            <a:chOff x="7543799" y="925512"/>
            <a:chExt cx="1052513" cy="903288"/>
          </a:xfrm>
        </p:grpSpPr>
        <p:sp>
          <p:nvSpPr>
            <p:cNvPr id="80"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81"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6</a:t>
              </a:r>
            </a:p>
          </p:txBody>
        </p:sp>
      </p:grpSp>
      <p:sp>
        <p:nvSpPr>
          <p:cNvPr id="2" name="Rectangle 9">
            <a:extLst>
              <a:ext uri="{FF2B5EF4-FFF2-40B4-BE49-F238E27FC236}">
                <a16:creationId xmlns:a16="http://schemas.microsoft.com/office/drawing/2014/main" id="{FDDF0760-2051-EA21-95E7-DFE8EFEC0916}"/>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extLst>
      <p:ext uri="{BB962C8B-B14F-4D97-AF65-F5344CB8AC3E}">
        <p14:creationId xmlns:p14="http://schemas.microsoft.com/office/powerpoint/2010/main" val="103968243"/>
      </p:ext>
    </p:extLst>
  </p:cSld>
  <p:clrMapOvr>
    <a:masterClrMapping/>
  </p:clrMapOvr>
  <p:transition>
    <p:pull/>
    <p:sndAc>
      <p:end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869665" y="304800"/>
            <a:ext cx="6934200" cy="641350"/>
          </a:xfrm>
          <a:prstGeom prst="rect">
            <a:avLst/>
          </a:prstGeom>
          <a:noFill/>
          <a:ln w="76200">
            <a:noFill/>
            <a:miter lim="800000"/>
            <a:headEnd/>
            <a:tailEnd/>
          </a:ln>
        </p:spPr>
        <p:txBody>
          <a:bodyPr>
            <a:spAutoFit/>
          </a:bodyPr>
          <a:lstStyle/>
          <a:p>
            <a:r>
              <a:rPr lang="en-US" sz="3600" b="1" dirty="0"/>
              <a:t>Phases of Mobilization</a:t>
            </a:r>
          </a:p>
        </p:txBody>
      </p:sp>
      <p:sp>
        <p:nvSpPr>
          <p:cNvPr id="74758"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B5154752-D0BA-44B2-9817-087A06FDE540}" type="slidenum">
              <a:rPr lang="en-US" sz="1400" b="1" i="1" smtClean="0"/>
              <a:pPr/>
              <a:t>45</a:t>
            </a:fld>
            <a:endParaRPr lang="en-US" sz="1400" b="1" i="1"/>
          </a:p>
        </p:txBody>
      </p:sp>
      <p:pic>
        <p:nvPicPr>
          <p:cNvPr id="74759"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74760" name="Group 6"/>
          <p:cNvGrpSpPr>
            <a:grpSpLocks/>
          </p:cNvGrpSpPr>
          <p:nvPr/>
        </p:nvGrpSpPr>
        <p:grpSpPr bwMode="auto">
          <a:xfrm>
            <a:off x="228600" y="6477000"/>
            <a:ext cx="5105400" cy="152400"/>
            <a:chOff x="192" y="3792"/>
            <a:chExt cx="3216" cy="96"/>
          </a:xfrm>
        </p:grpSpPr>
        <p:sp>
          <p:nvSpPr>
            <p:cNvPr id="11974"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1975"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grpSp>
        <p:nvGrpSpPr>
          <p:cNvPr id="14" name="Group 13">
            <a:extLst>
              <a:ext uri="{FF2B5EF4-FFF2-40B4-BE49-F238E27FC236}">
                <a16:creationId xmlns:a16="http://schemas.microsoft.com/office/drawing/2014/main" id="{E546C895-B75D-F093-4730-226424837DF7}"/>
              </a:ext>
            </a:extLst>
          </p:cNvPr>
          <p:cNvGrpSpPr/>
          <p:nvPr/>
        </p:nvGrpSpPr>
        <p:grpSpPr>
          <a:xfrm>
            <a:off x="57651" y="2350688"/>
            <a:ext cx="9046833" cy="3568968"/>
            <a:chOff x="-138069" y="2153756"/>
            <a:chExt cx="8957804" cy="3118303"/>
          </a:xfrm>
        </p:grpSpPr>
        <p:grpSp>
          <p:nvGrpSpPr>
            <p:cNvPr id="11" name="Group 10">
              <a:extLst>
                <a:ext uri="{FF2B5EF4-FFF2-40B4-BE49-F238E27FC236}">
                  <a16:creationId xmlns:a16="http://schemas.microsoft.com/office/drawing/2014/main" id="{B2F090F1-2A30-DDAF-12FE-C8F339A9EB22}"/>
                </a:ext>
              </a:extLst>
            </p:cNvPr>
            <p:cNvGrpSpPr/>
            <p:nvPr/>
          </p:nvGrpSpPr>
          <p:grpSpPr>
            <a:xfrm>
              <a:off x="-138069" y="2153756"/>
              <a:ext cx="2187397" cy="3096919"/>
              <a:chOff x="-198318" y="2206944"/>
              <a:chExt cx="2187397" cy="2315906"/>
            </a:xfrm>
          </p:grpSpPr>
          <p:sp>
            <p:nvSpPr>
              <p:cNvPr id="4" name="TextBox 3">
                <a:extLst>
                  <a:ext uri="{FF2B5EF4-FFF2-40B4-BE49-F238E27FC236}">
                    <a16:creationId xmlns:a16="http://schemas.microsoft.com/office/drawing/2014/main" id="{7E6828BC-9193-C9EE-857E-C9BD999C5CB4}"/>
                  </a:ext>
                </a:extLst>
              </p:cNvPr>
              <p:cNvSpPr txBox="1"/>
              <p:nvPr/>
            </p:nvSpPr>
            <p:spPr>
              <a:xfrm>
                <a:off x="-198318" y="2206944"/>
                <a:ext cx="2183370" cy="299206"/>
              </a:xfrm>
              <a:prstGeom prst="rect">
                <a:avLst/>
              </a:prstGeom>
              <a:solidFill>
                <a:srgbClr val="00B050"/>
              </a:solidFill>
              <a:ln w="19050">
                <a:solidFill>
                  <a:schemeClr val="tx1"/>
                </a:solidFill>
              </a:ln>
            </p:spPr>
            <p:txBody>
              <a:bodyPr wrap="square" rtlCol="0">
                <a:spAutoFit/>
              </a:bodyPr>
              <a:lstStyle/>
              <a:p>
                <a:r>
                  <a:rPr lang="en-US" sz="2000" b="1" dirty="0"/>
                  <a:t>Pre-Mobilization</a:t>
                </a:r>
              </a:p>
            </p:txBody>
          </p:sp>
          <p:sp>
            <p:nvSpPr>
              <p:cNvPr id="28" name="TextBox 27">
                <a:extLst>
                  <a:ext uri="{FF2B5EF4-FFF2-40B4-BE49-F238E27FC236}">
                    <a16:creationId xmlns:a16="http://schemas.microsoft.com/office/drawing/2014/main" id="{10BFAB1C-3500-2B8D-140A-210E8C90667B}"/>
                  </a:ext>
                </a:extLst>
              </p:cNvPr>
              <p:cNvSpPr txBox="1"/>
              <p:nvPr/>
            </p:nvSpPr>
            <p:spPr>
              <a:xfrm>
                <a:off x="-190747" y="2551263"/>
                <a:ext cx="2179826" cy="1971587"/>
              </a:xfrm>
              <a:prstGeom prst="rect">
                <a:avLst/>
              </a:prstGeom>
              <a:noFill/>
              <a:ln w="19050">
                <a:solidFill>
                  <a:schemeClr val="tx1"/>
                </a:solidFill>
              </a:ln>
            </p:spPr>
            <p:txBody>
              <a:bodyPr wrap="square" rtlCol="0">
                <a:spAutoFit/>
              </a:bodyPr>
              <a:lstStyle/>
              <a:p>
                <a:pPr algn="l"/>
                <a:r>
                  <a:rPr lang="en-US" sz="1600" b="1" dirty="0"/>
                  <a:t>*Home station</a:t>
                </a:r>
              </a:p>
              <a:p>
                <a:pPr algn="l"/>
                <a:endParaRPr lang="en-US" sz="1600" b="1" dirty="0"/>
              </a:p>
              <a:p>
                <a:pPr algn="l"/>
                <a:r>
                  <a:rPr lang="en-US" sz="1600" b="1" dirty="0"/>
                  <a:t>*Planning</a:t>
                </a:r>
              </a:p>
              <a:p>
                <a:pPr algn="l"/>
                <a:endParaRPr lang="en-US" sz="1600" b="1" dirty="0"/>
              </a:p>
              <a:p>
                <a:pPr algn="l"/>
                <a:r>
                  <a:rPr lang="en-US" sz="1600" b="1" dirty="0"/>
                  <a:t>*Funding Request</a:t>
                </a:r>
              </a:p>
              <a:p>
                <a:pPr algn="l"/>
                <a:endParaRPr lang="en-US" sz="1600" b="1" dirty="0"/>
              </a:p>
              <a:p>
                <a:pPr algn="l"/>
                <a:r>
                  <a:rPr lang="en-US" sz="1600" b="1" dirty="0"/>
                  <a:t>*HQDA Alert Order</a:t>
                </a:r>
              </a:p>
              <a:p>
                <a:pPr algn="l"/>
                <a:endParaRPr lang="en-US" sz="1600" b="1" dirty="0"/>
              </a:p>
              <a:p>
                <a:pPr algn="l"/>
                <a:endParaRPr lang="en-US" sz="1600" b="1" dirty="0"/>
              </a:p>
              <a:p>
                <a:pPr algn="l"/>
                <a:endParaRPr lang="en-US" sz="1600" b="1" dirty="0"/>
              </a:p>
            </p:txBody>
          </p:sp>
        </p:grpSp>
        <p:grpSp>
          <p:nvGrpSpPr>
            <p:cNvPr id="9" name="Group 8">
              <a:extLst>
                <a:ext uri="{FF2B5EF4-FFF2-40B4-BE49-F238E27FC236}">
                  <a16:creationId xmlns:a16="http://schemas.microsoft.com/office/drawing/2014/main" id="{8EC5B00B-DD81-6F3E-AA7A-9B60E14DBCF1}"/>
                </a:ext>
              </a:extLst>
            </p:cNvPr>
            <p:cNvGrpSpPr/>
            <p:nvPr/>
          </p:nvGrpSpPr>
          <p:grpSpPr>
            <a:xfrm>
              <a:off x="2121166" y="2167481"/>
              <a:ext cx="2203611" cy="3104578"/>
              <a:chOff x="2122222" y="2640806"/>
              <a:chExt cx="2194240" cy="3189998"/>
            </a:xfrm>
          </p:grpSpPr>
          <p:sp>
            <p:nvSpPr>
              <p:cNvPr id="21" name="TextBox 20">
                <a:extLst>
                  <a:ext uri="{FF2B5EF4-FFF2-40B4-BE49-F238E27FC236}">
                    <a16:creationId xmlns:a16="http://schemas.microsoft.com/office/drawing/2014/main" id="{8615DC3A-CA9C-1FBB-1A34-9E980A5E9741}"/>
                  </a:ext>
                </a:extLst>
              </p:cNvPr>
              <p:cNvSpPr txBox="1"/>
              <p:nvPr/>
            </p:nvSpPr>
            <p:spPr>
              <a:xfrm>
                <a:off x="2143725" y="2640806"/>
                <a:ext cx="2172737" cy="408327"/>
              </a:xfrm>
              <a:prstGeom prst="rect">
                <a:avLst/>
              </a:prstGeom>
              <a:solidFill>
                <a:srgbClr val="FF0000"/>
              </a:solidFill>
              <a:ln w="19050">
                <a:solidFill>
                  <a:schemeClr val="tx1"/>
                </a:solidFill>
              </a:ln>
            </p:spPr>
            <p:txBody>
              <a:bodyPr wrap="square" rtlCol="0">
                <a:spAutoFit/>
              </a:bodyPr>
              <a:lstStyle/>
              <a:p>
                <a:r>
                  <a:rPr lang="en-US" sz="2000" b="1" dirty="0"/>
                  <a:t>Alert</a:t>
                </a:r>
              </a:p>
            </p:txBody>
          </p:sp>
          <p:sp>
            <p:nvSpPr>
              <p:cNvPr id="29" name="TextBox 28">
                <a:extLst>
                  <a:ext uri="{FF2B5EF4-FFF2-40B4-BE49-F238E27FC236}">
                    <a16:creationId xmlns:a16="http://schemas.microsoft.com/office/drawing/2014/main" id="{D963CBDE-AFA9-3E00-7DD4-D9DA13014F3A}"/>
                  </a:ext>
                </a:extLst>
              </p:cNvPr>
              <p:cNvSpPr txBox="1"/>
              <p:nvPr/>
            </p:nvSpPr>
            <p:spPr>
              <a:xfrm>
                <a:off x="2122222" y="3095319"/>
                <a:ext cx="2172738" cy="2735485"/>
              </a:xfrm>
              <a:prstGeom prst="rect">
                <a:avLst/>
              </a:prstGeom>
              <a:noFill/>
              <a:ln w="19050">
                <a:solidFill>
                  <a:schemeClr val="tx1"/>
                </a:solidFill>
              </a:ln>
            </p:spPr>
            <p:txBody>
              <a:bodyPr wrap="square" rtlCol="0">
                <a:spAutoFit/>
              </a:bodyPr>
              <a:lstStyle/>
              <a:p>
                <a:pPr algn="l"/>
                <a:r>
                  <a:rPr lang="en-US" sz="1600" b="1" dirty="0"/>
                  <a:t>*Deployment Order Published</a:t>
                </a:r>
              </a:p>
              <a:p>
                <a:pPr algn="l"/>
                <a:endParaRPr lang="en-US" sz="1600" b="1" dirty="0"/>
              </a:p>
              <a:p>
                <a:pPr algn="l"/>
                <a:r>
                  <a:rPr lang="en-US" sz="1600" b="1" dirty="0"/>
                  <a:t>*Specific Mission TRNG  (Home station)</a:t>
                </a:r>
              </a:p>
              <a:p>
                <a:pPr algn="l"/>
                <a:endParaRPr lang="en-US" sz="1600" b="1" dirty="0"/>
              </a:p>
              <a:p>
                <a:pPr algn="l"/>
                <a:r>
                  <a:rPr lang="en-US" sz="1600" b="1" dirty="0"/>
                  <a:t>*Sustainment Planning</a:t>
                </a:r>
              </a:p>
              <a:p>
                <a:pPr algn="l"/>
                <a:endParaRPr lang="en-US" sz="1600" b="1" dirty="0"/>
              </a:p>
              <a:p>
                <a:pPr algn="l"/>
                <a:r>
                  <a:rPr lang="en-US" sz="1600" b="1" dirty="0"/>
                  <a:t>*Mobilization Prep</a:t>
                </a:r>
              </a:p>
              <a:p>
                <a:pPr algn="l"/>
                <a:endParaRPr lang="en-US" sz="1600" b="1" dirty="0"/>
              </a:p>
            </p:txBody>
          </p:sp>
        </p:grpSp>
        <p:grpSp>
          <p:nvGrpSpPr>
            <p:cNvPr id="10" name="Group 9">
              <a:extLst>
                <a:ext uri="{FF2B5EF4-FFF2-40B4-BE49-F238E27FC236}">
                  <a16:creationId xmlns:a16="http://schemas.microsoft.com/office/drawing/2014/main" id="{82BABB9C-5003-C4F6-8E87-BD40BDB940C3}"/>
                </a:ext>
              </a:extLst>
            </p:cNvPr>
            <p:cNvGrpSpPr/>
            <p:nvPr/>
          </p:nvGrpSpPr>
          <p:grpSpPr>
            <a:xfrm>
              <a:off x="4384617" y="2166122"/>
              <a:ext cx="2191860" cy="3091335"/>
              <a:chOff x="4494475" y="3146719"/>
              <a:chExt cx="2191860" cy="3369135"/>
            </a:xfrm>
          </p:grpSpPr>
          <p:sp>
            <p:nvSpPr>
              <p:cNvPr id="3" name="TextBox 2">
                <a:extLst>
                  <a:ext uri="{FF2B5EF4-FFF2-40B4-BE49-F238E27FC236}">
                    <a16:creationId xmlns:a16="http://schemas.microsoft.com/office/drawing/2014/main" id="{2A9090E6-FBAC-7284-0D72-3C3D6004FB12}"/>
                  </a:ext>
                </a:extLst>
              </p:cNvPr>
              <p:cNvSpPr txBox="1"/>
              <p:nvPr/>
            </p:nvSpPr>
            <p:spPr>
              <a:xfrm>
                <a:off x="4494475" y="3642440"/>
                <a:ext cx="2182018" cy="2873414"/>
              </a:xfrm>
              <a:prstGeom prst="rect">
                <a:avLst/>
              </a:prstGeom>
              <a:noFill/>
              <a:ln w="19050">
                <a:solidFill>
                  <a:schemeClr val="tx1"/>
                </a:solidFill>
              </a:ln>
            </p:spPr>
            <p:txBody>
              <a:bodyPr wrap="none" rtlCol="0">
                <a:spAutoFit/>
              </a:bodyPr>
              <a:lstStyle/>
              <a:p>
                <a:pPr algn="l"/>
                <a:r>
                  <a:rPr lang="en-US" sz="1600" b="1" dirty="0"/>
                  <a:t>*Assemble HS</a:t>
                </a:r>
              </a:p>
              <a:p>
                <a:pPr algn="l"/>
                <a:endParaRPr lang="en-US" sz="1600" b="1" dirty="0"/>
              </a:p>
              <a:p>
                <a:pPr algn="l"/>
                <a:r>
                  <a:rPr lang="en-US" sz="1600" b="1" dirty="0"/>
                  <a:t>*Move to MFGI</a:t>
                </a:r>
              </a:p>
              <a:p>
                <a:pPr algn="l"/>
                <a:r>
                  <a:rPr lang="en-US" sz="1600" b="1" dirty="0"/>
                  <a:t>POE</a:t>
                </a:r>
              </a:p>
              <a:p>
                <a:pPr algn="l"/>
                <a:endParaRPr lang="en-US" sz="1600" b="1" dirty="0"/>
              </a:p>
              <a:p>
                <a:pPr algn="l"/>
                <a:r>
                  <a:rPr lang="en-US" sz="1600" b="1" dirty="0"/>
                  <a:t>*Post MOB Training</a:t>
                </a:r>
              </a:p>
              <a:p>
                <a:pPr algn="l"/>
                <a:r>
                  <a:rPr lang="en-US" sz="1600" b="1" dirty="0"/>
                  <a:t>    (First Army)</a:t>
                </a:r>
              </a:p>
              <a:p>
                <a:pPr algn="l"/>
                <a:endParaRPr lang="en-US" sz="1600" b="1" dirty="0"/>
              </a:p>
              <a:p>
                <a:pPr algn="l"/>
                <a:r>
                  <a:rPr lang="en-US" sz="1600" b="1" dirty="0"/>
                  <a:t>*DSCA=HS Training</a:t>
                </a:r>
              </a:p>
              <a:p>
                <a:pPr algn="l"/>
                <a:endParaRPr lang="en-US" sz="1600" b="1" dirty="0"/>
              </a:p>
            </p:txBody>
          </p:sp>
          <p:sp>
            <p:nvSpPr>
              <p:cNvPr id="24" name="TextBox 23">
                <a:extLst>
                  <a:ext uri="{FF2B5EF4-FFF2-40B4-BE49-F238E27FC236}">
                    <a16:creationId xmlns:a16="http://schemas.microsoft.com/office/drawing/2014/main" id="{D19CEAE6-54F7-ACD9-3036-FE2D19C002AC}"/>
                  </a:ext>
                </a:extLst>
              </p:cNvPr>
              <p:cNvSpPr txBox="1"/>
              <p:nvPr/>
            </p:nvSpPr>
            <p:spPr>
              <a:xfrm>
                <a:off x="4504317" y="3146719"/>
                <a:ext cx="2182018" cy="436066"/>
              </a:xfrm>
              <a:prstGeom prst="rect">
                <a:avLst/>
              </a:prstGeom>
              <a:solidFill>
                <a:schemeClr val="tx1">
                  <a:lumMod val="50000"/>
                  <a:lumOff val="50000"/>
                </a:schemeClr>
              </a:solidFill>
              <a:ln w="19050">
                <a:solidFill>
                  <a:schemeClr val="tx1"/>
                </a:solidFill>
              </a:ln>
            </p:spPr>
            <p:txBody>
              <a:bodyPr wrap="square" rtlCol="0">
                <a:spAutoFit/>
              </a:bodyPr>
              <a:lstStyle/>
              <a:p>
                <a:r>
                  <a:rPr lang="en-US" sz="2000" b="1" dirty="0"/>
                  <a:t>Mobilization</a:t>
                </a:r>
              </a:p>
            </p:txBody>
          </p:sp>
        </p:grpSp>
        <p:grpSp>
          <p:nvGrpSpPr>
            <p:cNvPr id="12" name="Group 11">
              <a:extLst>
                <a:ext uri="{FF2B5EF4-FFF2-40B4-BE49-F238E27FC236}">
                  <a16:creationId xmlns:a16="http://schemas.microsoft.com/office/drawing/2014/main" id="{9AA489BD-2D80-9AFA-9057-819F949BB756}"/>
                </a:ext>
              </a:extLst>
            </p:cNvPr>
            <p:cNvGrpSpPr/>
            <p:nvPr/>
          </p:nvGrpSpPr>
          <p:grpSpPr>
            <a:xfrm>
              <a:off x="6637360" y="2156714"/>
              <a:ext cx="2182375" cy="3105404"/>
              <a:chOff x="6822064" y="2823166"/>
              <a:chExt cx="2182375" cy="3112123"/>
            </a:xfrm>
          </p:grpSpPr>
          <p:sp>
            <p:nvSpPr>
              <p:cNvPr id="5" name="TextBox 4">
                <a:extLst>
                  <a:ext uri="{FF2B5EF4-FFF2-40B4-BE49-F238E27FC236}">
                    <a16:creationId xmlns:a16="http://schemas.microsoft.com/office/drawing/2014/main" id="{2069082C-66F2-BFEF-1BBE-CCA03EE1A864}"/>
                  </a:ext>
                </a:extLst>
              </p:cNvPr>
              <p:cNvSpPr txBox="1"/>
              <p:nvPr/>
            </p:nvSpPr>
            <p:spPr>
              <a:xfrm>
                <a:off x="6822421" y="3293096"/>
                <a:ext cx="2182018" cy="2642193"/>
              </a:xfrm>
              <a:prstGeom prst="rect">
                <a:avLst/>
              </a:prstGeom>
              <a:noFill/>
              <a:ln w="19050">
                <a:solidFill>
                  <a:schemeClr val="tx1"/>
                </a:solidFill>
              </a:ln>
            </p:spPr>
            <p:txBody>
              <a:bodyPr wrap="square" rtlCol="0">
                <a:spAutoFit/>
              </a:bodyPr>
              <a:lstStyle/>
              <a:p>
                <a:pPr algn="l"/>
                <a:r>
                  <a:rPr lang="en-US" sz="1600" b="1" dirty="0"/>
                  <a:t>*POD</a:t>
                </a:r>
              </a:p>
              <a:p>
                <a:pPr algn="l"/>
                <a:endParaRPr lang="en-US" sz="1600" b="1" dirty="0"/>
              </a:p>
              <a:p>
                <a:pPr algn="l"/>
                <a:r>
                  <a:rPr lang="en-US" sz="1600" b="1" dirty="0"/>
                  <a:t>*Move back to MFGI</a:t>
                </a:r>
              </a:p>
              <a:p>
                <a:pPr algn="l"/>
                <a:endParaRPr lang="en-US" sz="1600" b="1" dirty="0"/>
              </a:p>
              <a:p>
                <a:pPr algn="l"/>
                <a:r>
                  <a:rPr lang="en-US" sz="1600" b="1" dirty="0"/>
                  <a:t>*Requirement Based Demobilization Process (RBDP)</a:t>
                </a:r>
              </a:p>
              <a:p>
                <a:pPr algn="l"/>
                <a:endParaRPr lang="en-US" sz="1600" b="1" dirty="0"/>
              </a:p>
            </p:txBody>
          </p:sp>
          <p:sp>
            <p:nvSpPr>
              <p:cNvPr id="27" name="TextBox 26">
                <a:extLst>
                  <a:ext uri="{FF2B5EF4-FFF2-40B4-BE49-F238E27FC236}">
                    <a16:creationId xmlns:a16="http://schemas.microsoft.com/office/drawing/2014/main" id="{727976B1-3F9E-24F0-9EAF-59453C864303}"/>
                  </a:ext>
                </a:extLst>
              </p:cNvPr>
              <p:cNvSpPr txBox="1"/>
              <p:nvPr/>
            </p:nvSpPr>
            <p:spPr>
              <a:xfrm rot="10800000" flipV="1">
                <a:off x="6822064" y="2823166"/>
                <a:ext cx="2182019" cy="400332"/>
              </a:xfrm>
              <a:prstGeom prst="rect">
                <a:avLst/>
              </a:prstGeom>
              <a:solidFill>
                <a:srgbClr val="FFFF00"/>
              </a:solidFill>
              <a:ln w="19050">
                <a:solidFill>
                  <a:schemeClr val="tx1"/>
                </a:solidFill>
              </a:ln>
            </p:spPr>
            <p:txBody>
              <a:bodyPr wrap="square" rtlCol="0">
                <a:spAutoFit/>
              </a:bodyPr>
              <a:lstStyle/>
              <a:p>
                <a:r>
                  <a:rPr lang="en-US" sz="2000" b="1" dirty="0"/>
                  <a:t>De-Mobilization</a:t>
                </a:r>
              </a:p>
            </p:txBody>
          </p:sp>
        </p:grpSp>
      </p:grpSp>
      <p:grpSp>
        <p:nvGrpSpPr>
          <p:cNvPr id="17" name="Group 16">
            <a:extLst>
              <a:ext uri="{FF2B5EF4-FFF2-40B4-BE49-F238E27FC236}">
                <a16:creationId xmlns:a16="http://schemas.microsoft.com/office/drawing/2014/main" id="{904F583D-DEEF-31A0-FB6E-3B7BF453F541}"/>
              </a:ext>
            </a:extLst>
          </p:cNvPr>
          <p:cNvGrpSpPr/>
          <p:nvPr/>
        </p:nvGrpSpPr>
        <p:grpSpPr>
          <a:xfrm>
            <a:off x="588838" y="2077087"/>
            <a:ext cx="8005370" cy="308777"/>
            <a:chOff x="588838" y="2037332"/>
            <a:chExt cx="8005370" cy="308777"/>
          </a:xfrm>
        </p:grpSpPr>
        <p:sp>
          <p:nvSpPr>
            <p:cNvPr id="7" name="TextBox 6">
              <a:extLst>
                <a:ext uri="{FF2B5EF4-FFF2-40B4-BE49-F238E27FC236}">
                  <a16:creationId xmlns:a16="http://schemas.microsoft.com/office/drawing/2014/main" id="{A6479B91-7603-0DE8-F048-BE314C32E106}"/>
                </a:ext>
              </a:extLst>
            </p:cNvPr>
            <p:cNvSpPr txBox="1"/>
            <p:nvPr/>
          </p:nvSpPr>
          <p:spPr>
            <a:xfrm>
              <a:off x="588838" y="2042911"/>
              <a:ext cx="1105894" cy="276999"/>
            </a:xfrm>
            <a:prstGeom prst="rect">
              <a:avLst/>
            </a:prstGeom>
            <a:noFill/>
          </p:spPr>
          <p:txBody>
            <a:bodyPr wrap="square">
              <a:spAutoFit/>
            </a:bodyPr>
            <a:lstStyle/>
            <a:p>
              <a:r>
                <a:rPr lang="en-US" sz="1200" b="1" dirty="0"/>
                <a:t>Phase I</a:t>
              </a:r>
            </a:p>
          </p:txBody>
        </p:sp>
        <p:sp>
          <p:nvSpPr>
            <p:cNvPr id="8" name="TextBox 7">
              <a:extLst>
                <a:ext uri="{FF2B5EF4-FFF2-40B4-BE49-F238E27FC236}">
                  <a16:creationId xmlns:a16="http://schemas.microsoft.com/office/drawing/2014/main" id="{F2D57C7A-EA87-773D-BB07-671E7A7AD783}"/>
                </a:ext>
              </a:extLst>
            </p:cNvPr>
            <p:cNvSpPr txBox="1"/>
            <p:nvPr/>
          </p:nvSpPr>
          <p:spPr>
            <a:xfrm>
              <a:off x="5174192" y="2053233"/>
              <a:ext cx="1105894" cy="276999"/>
            </a:xfrm>
            <a:prstGeom prst="rect">
              <a:avLst/>
            </a:prstGeom>
            <a:noFill/>
          </p:spPr>
          <p:txBody>
            <a:bodyPr wrap="square">
              <a:spAutoFit/>
            </a:bodyPr>
            <a:lstStyle/>
            <a:p>
              <a:r>
                <a:rPr lang="en-US" sz="1200" b="1" dirty="0"/>
                <a:t>Phase III</a:t>
              </a:r>
            </a:p>
          </p:txBody>
        </p:sp>
        <p:sp>
          <p:nvSpPr>
            <p:cNvPr id="15" name="TextBox 14">
              <a:extLst>
                <a:ext uri="{FF2B5EF4-FFF2-40B4-BE49-F238E27FC236}">
                  <a16:creationId xmlns:a16="http://schemas.microsoft.com/office/drawing/2014/main" id="{4C42F643-9B20-C614-9050-A181055A728F}"/>
                </a:ext>
              </a:extLst>
            </p:cNvPr>
            <p:cNvSpPr txBox="1"/>
            <p:nvPr/>
          </p:nvSpPr>
          <p:spPr>
            <a:xfrm>
              <a:off x="7488314" y="2037332"/>
              <a:ext cx="1105894" cy="276999"/>
            </a:xfrm>
            <a:prstGeom prst="rect">
              <a:avLst/>
            </a:prstGeom>
            <a:noFill/>
          </p:spPr>
          <p:txBody>
            <a:bodyPr wrap="square">
              <a:spAutoFit/>
            </a:bodyPr>
            <a:lstStyle/>
            <a:p>
              <a:r>
                <a:rPr lang="en-US" sz="1200" b="1" dirty="0"/>
                <a:t>Phase IV</a:t>
              </a:r>
            </a:p>
          </p:txBody>
        </p:sp>
        <p:sp>
          <p:nvSpPr>
            <p:cNvPr id="16" name="TextBox 15">
              <a:extLst>
                <a:ext uri="{FF2B5EF4-FFF2-40B4-BE49-F238E27FC236}">
                  <a16:creationId xmlns:a16="http://schemas.microsoft.com/office/drawing/2014/main" id="{8FA60BEB-4634-E969-BD68-24ED50EDF767}"/>
                </a:ext>
              </a:extLst>
            </p:cNvPr>
            <p:cNvSpPr txBox="1"/>
            <p:nvPr/>
          </p:nvSpPr>
          <p:spPr>
            <a:xfrm>
              <a:off x="2932682" y="2069110"/>
              <a:ext cx="1105894" cy="276999"/>
            </a:xfrm>
            <a:prstGeom prst="rect">
              <a:avLst/>
            </a:prstGeom>
            <a:noFill/>
          </p:spPr>
          <p:txBody>
            <a:bodyPr wrap="square">
              <a:spAutoFit/>
            </a:bodyPr>
            <a:lstStyle/>
            <a:p>
              <a:r>
                <a:rPr lang="en-US" sz="1200" b="1" dirty="0"/>
                <a:t>Phase II</a:t>
              </a:r>
            </a:p>
          </p:txBody>
        </p:sp>
      </p:grpSp>
      <p:sp>
        <p:nvSpPr>
          <p:cNvPr id="2" name="Rectangle 9">
            <a:extLst>
              <a:ext uri="{FF2B5EF4-FFF2-40B4-BE49-F238E27FC236}">
                <a16:creationId xmlns:a16="http://schemas.microsoft.com/office/drawing/2014/main" id="{DEE96C5F-B82B-BFA3-B91E-706CA3C02E10}"/>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grpSp>
        <p:nvGrpSpPr>
          <p:cNvPr id="18" name="Group 17">
            <a:extLst>
              <a:ext uri="{FF2B5EF4-FFF2-40B4-BE49-F238E27FC236}">
                <a16:creationId xmlns:a16="http://schemas.microsoft.com/office/drawing/2014/main" id="{F8354EA8-C147-5432-ADE1-22CE166DD664}"/>
              </a:ext>
            </a:extLst>
          </p:cNvPr>
          <p:cNvGrpSpPr/>
          <p:nvPr/>
        </p:nvGrpSpPr>
        <p:grpSpPr>
          <a:xfrm>
            <a:off x="7862887" y="914400"/>
            <a:ext cx="1052513" cy="903288"/>
            <a:chOff x="7543799" y="925512"/>
            <a:chExt cx="1052513" cy="903288"/>
          </a:xfrm>
        </p:grpSpPr>
        <p:sp>
          <p:nvSpPr>
            <p:cNvPr id="22" name="AutoShape 1029">
              <a:extLst>
                <a:ext uri="{FF2B5EF4-FFF2-40B4-BE49-F238E27FC236}">
                  <a16:creationId xmlns:a16="http://schemas.microsoft.com/office/drawing/2014/main" id="{011103A6-DB34-972D-A997-D1907BFA10EB}"/>
                </a:ext>
              </a:extLst>
            </p:cNvPr>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23" name="Text Box 1030">
              <a:extLst>
                <a:ext uri="{FF2B5EF4-FFF2-40B4-BE49-F238E27FC236}">
                  <a16:creationId xmlns:a16="http://schemas.microsoft.com/office/drawing/2014/main" id="{E2851A99-BAD2-97F5-8E89-A61B376A23FF}"/>
                </a:ext>
              </a:extLst>
            </p:cNvPr>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6</a:t>
              </a:r>
            </a:p>
          </p:txBody>
        </p:sp>
      </p:grpSp>
    </p:spTree>
    <p:extLst>
      <p:ext uri="{BB962C8B-B14F-4D97-AF65-F5344CB8AC3E}">
        <p14:creationId xmlns:p14="http://schemas.microsoft.com/office/powerpoint/2010/main" val="3924877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1600200" y="381000"/>
            <a:ext cx="6781800" cy="646331"/>
          </a:xfrm>
          <a:prstGeom prst="rect">
            <a:avLst/>
          </a:prstGeom>
          <a:noFill/>
          <a:ln w="9525">
            <a:noFill/>
            <a:miter lim="800000"/>
            <a:headEnd/>
            <a:tailEnd/>
          </a:ln>
        </p:spPr>
        <p:txBody>
          <a:bodyPr>
            <a:spAutoFit/>
          </a:bodyPr>
          <a:lstStyle/>
          <a:p>
            <a:pPr>
              <a:spcBef>
                <a:spcPct val="50000"/>
              </a:spcBef>
            </a:pPr>
            <a:r>
              <a:rPr lang="en-US" sz="3600" b="1" dirty="0"/>
              <a:t>Check on Learning</a:t>
            </a:r>
            <a:endParaRPr lang="en-US" sz="2000" b="1" dirty="0"/>
          </a:p>
        </p:txBody>
      </p:sp>
      <p:sp>
        <p:nvSpPr>
          <p:cNvPr id="36867" name="Text Box 4"/>
          <p:cNvSpPr txBox="1">
            <a:spLocks noChangeArrowheads="1"/>
          </p:cNvSpPr>
          <p:nvPr/>
        </p:nvSpPr>
        <p:spPr bwMode="auto">
          <a:xfrm>
            <a:off x="381000" y="2209800"/>
            <a:ext cx="8001000" cy="2647950"/>
          </a:xfrm>
          <a:prstGeom prst="rect">
            <a:avLst/>
          </a:prstGeom>
          <a:noFill/>
          <a:ln w="9525">
            <a:noFill/>
            <a:miter lim="800000"/>
            <a:headEnd/>
            <a:tailEnd/>
          </a:ln>
        </p:spPr>
        <p:txBody>
          <a:bodyPr>
            <a:spAutoFit/>
          </a:bodyPr>
          <a:lstStyle/>
          <a:p>
            <a:pPr marL="457200" indent="-457200" algn="l">
              <a:buFontTx/>
              <a:buChar char="•"/>
            </a:pPr>
            <a:endParaRPr lang="en-US" sz="2400" b="1"/>
          </a:p>
          <a:p>
            <a:pPr marL="914400" lvl="1" indent="-457200" algn="l">
              <a:spcBef>
                <a:spcPct val="50000"/>
              </a:spcBef>
            </a:pPr>
            <a:endParaRPr lang="en-US" sz="2400" b="1"/>
          </a:p>
          <a:p>
            <a:pPr marL="457200" indent="-457200" algn="l">
              <a:spcBef>
                <a:spcPct val="50000"/>
              </a:spcBef>
            </a:pPr>
            <a:endParaRPr lang="en-US" sz="2400" b="1"/>
          </a:p>
          <a:p>
            <a:pPr marL="457200" indent="-457200" algn="l">
              <a:spcBef>
                <a:spcPct val="50000"/>
              </a:spcBef>
            </a:pPr>
            <a:endParaRPr lang="en-US" sz="2400" b="1"/>
          </a:p>
          <a:p>
            <a:pPr marL="457200" indent="-457200" algn="l">
              <a:spcBef>
                <a:spcPct val="50000"/>
              </a:spcBef>
            </a:pPr>
            <a:endParaRPr lang="en-US" sz="2400" b="1"/>
          </a:p>
        </p:txBody>
      </p:sp>
      <p:sp>
        <p:nvSpPr>
          <p:cNvPr id="6" name="Rectangle 3"/>
          <p:cNvSpPr txBox="1">
            <a:spLocks noChangeArrowheads="1"/>
          </p:cNvSpPr>
          <p:nvPr/>
        </p:nvSpPr>
        <p:spPr>
          <a:xfrm>
            <a:off x="228600" y="1750225"/>
            <a:ext cx="8534400" cy="4802975"/>
          </a:xfrm>
          <a:prstGeom prst="rect">
            <a:avLst/>
          </a:prstGeom>
        </p:spPr>
        <p:txBody>
          <a:bodyPr/>
          <a:lstStyle/>
          <a:p>
            <a:pPr marL="342900" indent="-342900" algn="l">
              <a:spcAft>
                <a:spcPct val="20000"/>
              </a:spcAft>
              <a:buFont typeface="Arial" panose="020B0604020202020204" pitchFamily="34" charset="0"/>
              <a:buChar char="•"/>
              <a:defRPr/>
            </a:pPr>
            <a:r>
              <a:rPr lang="en-US" sz="2200" dirty="0">
                <a:effectLst/>
                <a:latin typeface="Arial" panose="020B0604020202020204" pitchFamily="34" charset="0"/>
                <a:ea typeface="Times New Roman" panose="02020603050405020304" pitchFamily="18" charset="0"/>
              </a:rPr>
              <a:t>What is unique about the command-and-control of the Army National Guard? And </a:t>
            </a:r>
            <a:r>
              <a:rPr lang="en-US" sz="2200" dirty="0">
                <a:latin typeface="Arial" panose="020B0604020202020204" pitchFamily="34" charset="0"/>
                <a:ea typeface="Times New Roman" panose="02020603050405020304" pitchFamily="18" charset="0"/>
              </a:rPr>
              <a:t>the Army Reserve?</a:t>
            </a:r>
          </a:p>
          <a:p>
            <a:pPr marL="800100" lvl="1" indent="-342900" algn="l">
              <a:spcAft>
                <a:spcPct val="20000"/>
              </a:spcAft>
              <a:buFont typeface="Arial" panose="020B0604020202020204" pitchFamily="34" charset="0"/>
              <a:buChar char="•"/>
              <a:defRPr/>
            </a:pPr>
            <a:r>
              <a:rPr lang="en-US" sz="2000" dirty="0">
                <a:solidFill>
                  <a:srgbClr val="0000FF"/>
                </a:solidFill>
                <a:latin typeface="Arial" panose="020B0604020202020204" pitchFamily="34" charset="0"/>
                <a:ea typeface="Times New Roman" panose="02020603050405020304" pitchFamily="18" charset="0"/>
              </a:rPr>
              <a:t>National guard has dual role: federal and state</a:t>
            </a:r>
          </a:p>
          <a:p>
            <a:pPr marL="800100" lvl="1" indent="-342900" algn="l">
              <a:spcAft>
                <a:spcPct val="20000"/>
              </a:spcAft>
              <a:buFont typeface="Arial" panose="020B0604020202020204" pitchFamily="34" charset="0"/>
              <a:buChar char="•"/>
              <a:defRPr/>
            </a:pPr>
            <a:r>
              <a:rPr lang="en-US" sz="2000" dirty="0">
                <a:solidFill>
                  <a:srgbClr val="0000FF"/>
                </a:solidFill>
                <a:latin typeface="Arial" panose="020B0604020202020204" pitchFamily="34" charset="0"/>
                <a:ea typeface="Times New Roman" panose="02020603050405020304" pitchFamily="18" charset="0"/>
              </a:rPr>
              <a:t>Army Reserve is both a component and a command</a:t>
            </a:r>
          </a:p>
          <a:p>
            <a:pPr lvl="1" algn="l">
              <a:spcAft>
                <a:spcPct val="20000"/>
              </a:spcAft>
              <a:defRPr/>
            </a:pPr>
            <a:endParaRPr lang="en-US" sz="2000" dirty="0">
              <a:solidFill>
                <a:srgbClr val="0000FF"/>
              </a:solidFill>
              <a:latin typeface="Arial" panose="020B0604020202020204" pitchFamily="34" charset="0"/>
              <a:ea typeface="Times New Roman" panose="02020603050405020304" pitchFamily="18" charset="0"/>
            </a:endParaRPr>
          </a:p>
          <a:p>
            <a:pPr marL="342900" indent="-342900" algn="l">
              <a:spcAft>
                <a:spcPct val="20000"/>
              </a:spcAft>
              <a:buFont typeface="Arial" panose="020B0604020202020204" pitchFamily="34" charset="0"/>
              <a:buChar char="•"/>
              <a:defRPr/>
            </a:pPr>
            <a:r>
              <a:rPr lang="en-US" sz="2200" dirty="0"/>
              <a:t>Describe the requirements for and duties of the</a:t>
            </a:r>
            <a:r>
              <a:rPr lang="en-US" sz="2200" dirty="0">
                <a:solidFill>
                  <a:srgbClr val="000000"/>
                </a:solidFill>
              </a:rPr>
              <a:t> U.S. Property and Fiscal Officer (USPFO)</a:t>
            </a:r>
          </a:p>
          <a:p>
            <a:pPr marL="800100" lvl="1" indent="-342900" algn="l">
              <a:buFont typeface="Arial" panose="020B0604020202020204" pitchFamily="34" charset="0"/>
              <a:buChar char="•"/>
            </a:pPr>
            <a:r>
              <a:rPr lang="en-US" sz="2000" dirty="0">
                <a:solidFill>
                  <a:srgbClr val="0000FF"/>
                </a:solidFill>
              </a:rPr>
              <a:t>Commissioned Officer on Title 10 who a TAG recommends, the Governor nominates, and the CNGB appoints, who work for the NGB with duty in a state</a:t>
            </a:r>
          </a:p>
          <a:p>
            <a:pPr marL="800100" lvl="1" indent="-342900" algn="l">
              <a:buFont typeface="Arial" panose="020B0604020202020204" pitchFamily="34" charset="0"/>
              <a:buChar char="•"/>
            </a:pPr>
            <a:r>
              <a:rPr lang="en-US" sz="2000" dirty="0">
                <a:solidFill>
                  <a:srgbClr val="0000FF"/>
                </a:solidFill>
              </a:rPr>
              <a:t>Controls and oversees all Federal funds and property issued to the State </a:t>
            </a:r>
          </a:p>
        </p:txBody>
      </p:sp>
      <p:sp>
        <p:nvSpPr>
          <p:cNvPr id="36869"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dirty="0"/>
              <a:t>U.S. Army Inspector General School   </a:t>
            </a:r>
            <a:fld id="{F44A42A3-93EC-4DA3-8252-541504BFE2BA}" type="slidenum">
              <a:rPr lang="en-US" sz="1400" b="1" i="1" smtClean="0"/>
              <a:pPr/>
              <a:t>46</a:t>
            </a:fld>
            <a:endParaRPr lang="en-US" sz="1400" b="1" i="1" dirty="0"/>
          </a:p>
        </p:txBody>
      </p:sp>
      <p:pic>
        <p:nvPicPr>
          <p:cNvPr id="36870"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6871" name="Group 6"/>
          <p:cNvGrpSpPr>
            <a:grpSpLocks/>
          </p:cNvGrpSpPr>
          <p:nvPr/>
        </p:nvGrpSpPr>
        <p:grpSpPr bwMode="auto">
          <a:xfrm>
            <a:off x="228600" y="6477000"/>
            <a:ext cx="5105400" cy="152400"/>
            <a:chOff x="192" y="3792"/>
            <a:chExt cx="3216" cy="96"/>
          </a:xfrm>
        </p:grpSpPr>
        <p:sp>
          <p:nvSpPr>
            <p:cNvPr id="16"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7"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8B886F15-2F9C-AD51-F5C5-12E09F0A88E1}"/>
              </a:ext>
            </a:extLst>
          </p:cNvPr>
          <p:cNvSpPr>
            <a:spLocks noChangeArrowheads="1"/>
          </p:cNvSpPr>
          <p:nvPr/>
        </p:nvSpPr>
        <p:spPr bwMode="auto">
          <a:xfrm>
            <a:off x="76200" y="1490547"/>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extLst>
      <p:ext uri="{BB962C8B-B14F-4D97-AF65-F5344CB8AC3E}">
        <p14:creationId xmlns:p14="http://schemas.microsoft.com/office/powerpoint/2010/main" val="92915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1600200" y="381000"/>
            <a:ext cx="6781800" cy="646331"/>
          </a:xfrm>
          <a:prstGeom prst="rect">
            <a:avLst/>
          </a:prstGeom>
          <a:noFill/>
          <a:ln w="9525">
            <a:noFill/>
            <a:miter lim="800000"/>
            <a:headEnd/>
            <a:tailEnd/>
          </a:ln>
        </p:spPr>
        <p:txBody>
          <a:bodyPr>
            <a:spAutoFit/>
          </a:bodyPr>
          <a:lstStyle/>
          <a:p>
            <a:pPr>
              <a:spcBef>
                <a:spcPct val="50000"/>
              </a:spcBef>
            </a:pPr>
            <a:r>
              <a:rPr lang="en-US" sz="3600" b="1" dirty="0"/>
              <a:t>Check on Learning</a:t>
            </a:r>
            <a:endParaRPr lang="en-US" sz="2000" b="1" dirty="0"/>
          </a:p>
        </p:txBody>
      </p:sp>
      <p:sp>
        <p:nvSpPr>
          <p:cNvPr id="6" name="Rectangle 3"/>
          <p:cNvSpPr txBox="1">
            <a:spLocks noChangeArrowheads="1"/>
          </p:cNvSpPr>
          <p:nvPr/>
        </p:nvSpPr>
        <p:spPr>
          <a:xfrm>
            <a:off x="228600" y="1750225"/>
            <a:ext cx="8534400" cy="4802975"/>
          </a:xfrm>
          <a:prstGeom prst="rect">
            <a:avLst/>
          </a:prstGeom>
        </p:spPr>
        <p:txBody>
          <a:bodyPr/>
          <a:lstStyle/>
          <a:p>
            <a:pPr marL="342900" indent="-342900" algn="l">
              <a:spcAft>
                <a:spcPct val="20000"/>
              </a:spcAft>
              <a:buFont typeface="Arial" panose="020B0604020202020204" pitchFamily="34" charset="0"/>
              <a:buChar char="•"/>
              <a:defRPr/>
            </a:pPr>
            <a:r>
              <a:rPr lang="en-US" sz="2200" dirty="0">
                <a:effectLst/>
                <a:latin typeface="Arial" panose="020B0604020202020204" pitchFamily="34" charset="0"/>
                <a:ea typeface="Times New Roman" panose="02020603050405020304" pitchFamily="18" charset="0"/>
              </a:rPr>
              <a:t>Describe the various duty statuses and corresponding pay plan.</a:t>
            </a:r>
          </a:p>
          <a:p>
            <a:pPr marL="800100" lvl="1" indent="-342900" algn="l">
              <a:spcAft>
                <a:spcPct val="20000"/>
              </a:spcAft>
              <a:buFont typeface="Arial" panose="020B0604020202020204" pitchFamily="34" charset="0"/>
              <a:buChar char="•"/>
              <a:defRPr/>
            </a:pPr>
            <a:r>
              <a:rPr lang="en-US" sz="2000" kern="0" dirty="0">
                <a:solidFill>
                  <a:srgbClr val="0000FF"/>
                </a:solidFill>
                <a:latin typeface="+mn-lt"/>
                <a:cs typeface="+mn-cs"/>
              </a:rPr>
              <a:t>Active Duty/AGR – paid for every day; TPU and M-day paid for duty completed or when on orders</a:t>
            </a:r>
          </a:p>
          <a:p>
            <a:pPr marL="800100" lvl="1" indent="-342900" algn="l">
              <a:spcAft>
                <a:spcPct val="20000"/>
              </a:spcAft>
              <a:buFont typeface="Arial" panose="020B0604020202020204" pitchFamily="34" charset="0"/>
              <a:buChar char="•"/>
              <a:defRPr/>
            </a:pPr>
            <a:endParaRPr lang="en-US" sz="2000" kern="0" dirty="0">
              <a:solidFill>
                <a:srgbClr val="0000FF"/>
              </a:solidFill>
              <a:latin typeface="+mn-lt"/>
              <a:cs typeface="+mn-cs"/>
            </a:endParaRPr>
          </a:p>
          <a:p>
            <a:pPr marL="342900" indent="-342900" algn="l">
              <a:spcAft>
                <a:spcPct val="20000"/>
              </a:spcAft>
              <a:buFont typeface="Arial" panose="020B0604020202020204" pitchFamily="34" charset="0"/>
              <a:buChar char="•"/>
              <a:defRPr/>
            </a:pPr>
            <a:r>
              <a:rPr lang="en-US" sz="2200" dirty="0">
                <a:latin typeface="Arial" panose="020B0604020202020204" pitchFamily="34" charset="0"/>
                <a:ea typeface="Times New Roman" panose="02020603050405020304" pitchFamily="18" charset="0"/>
              </a:rPr>
              <a:t>What is the purpose of incapacitation pay?</a:t>
            </a:r>
          </a:p>
          <a:p>
            <a:pPr marL="800100" lvl="1" indent="-342900" algn="l">
              <a:spcAft>
                <a:spcPct val="20000"/>
              </a:spcAft>
              <a:buFont typeface="Arial" panose="020B0604020202020204" pitchFamily="34" charset="0"/>
              <a:buChar char="•"/>
              <a:defRPr/>
            </a:pPr>
            <a:r>
              <a:rPr lang="en-US" sz="2000" kern="0" dirty="0">
                <a:solidFill>
                  <a:srgbClr val="0000FF"/>
                </a:solidFill>
              </a:rPr>
              <a:t>Replace pay lost from RC Soldier’s civilian work as the result of injury or illness incurred in the line of duty</a:t>
            </a:r>
          </a:p>
          <a:p>
            <a:pPr lvl="1" algn="l">
              <a:spcAft>
                <a:spcPct val="20000"/>
              </a:spcAft>
              <a:defRPr/>
            </a:pPr>
            <a:endParaRPr lang="en-US" sz="2000" kern="0" dirty="0">
              <a:solidFill>
                <a:srgbClr val="0000FF"/>
              </a:solidFill>
              <a:latin typeface="+mn-lt"/>
              <a:cs typeface="+mn-cs"/>
            </a:endParaRPr>
          </a:p>
        </p:txBody>
      </p:sp>
      <p:sp>
        <p:nvSpPr>
          <p:cNvPr id="36869"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dirty="0"/>
              <a:t>U.S. Army Inspector General School   </a:t>
            </a:r>
            <a:fld id="{F44A42A3-93EC-4DA3-8252-541504BFE2BA}" type="slidenum">
              <a:rPr lang="en-US" sz="1400" b="1" i="1" smtClean="0"/>
              <a:pPr/>
              <a:t>47</a:t>
            </a:fld>
            <a:endParaRPr lang="en-US" sz="1400" b="1" i="1" dirty="0"/>
          </a:p>
        </p:txBody>
      </p:sp>
      <p:pic>
        <p:nvPicPr>
          <p:cNvPr id="36870"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6871" name="Group 6"/>
          <p:cNvGrpSpPr>
            <a:grpSpLocks/>
          </p:cNvGrpSpPr>
          <p:nvPr/>
        </p:nvGrpSpPr>
        <p:grpSpPr bwMode="auto">
          <a:xfrm>
            <a:off x="228600" y="6477000"/>
            <a:ext cx="5105400" cy="152400"/>
            <a:chOff x="192" y="3792"/>
            <a:chExt cx="3216" cy="96"/>
          </a:xfrm>
        </p:grpSpPr>
        <p:sp>
          <p:nvSpPr>
            <p:cNvPr id="16"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7"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8B886F15-2F9C-AD51-F5C5-12E09F0A88E1}"/>
              </a:ext>
            </a:extLst>
          </p:cNvPr>
          <p:cNvSpPr>
            <a:spLocks noChangeArrowheads="1"/>
          </p:cNvSpPr>
          <p:nvPr/>
        </p:nvSpPr>
        <p:spPr bwMode="auto">
          <a:xfrm>
            <a:off x="76200" y="1490547"/>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extLst>
      <p:ext uri="{BB962C8B-B14F-4D97-AF65-F5344CB8AC3E}">
        <p14:creationId xmlns:p14="http://schemas.microsoft.com/office/powerpoint/2010/main" val="418417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47800" y="152400"/>
            <a:ext cx="7086600" cy="1219200"/>
          </a:xfrm>
        </p:spPr>
        <p:txBody>
          <a:bodyPr/>
          <a:lstStyle/>
          <a:p>
            <a:pPr eaLnBrk="1" hangingPunct="1"/>
            <a:r>
              <a:rPr lang="en-US" sz="3600" dirty="0">
                <a:solidFill>
                  <a:schemeClr val="tx1"/>
                </a:solidFill>
              </a:rPr>
              <a:t>TLO Check on Learning</a:t>
            </a:r>
          </a:p>
        </p:txBody>
      </p:sp>
      <p:sp>
        <p:nvSpPr>
          <p:cNvPr id="35843" name="Rectangle 3"/>
          <p:cNvSpPr>
            <a:spLocks noGrp="1" noChangeArrowheads="1"/>
          </p:cNvSpPr>
          <p:nvPr>
            <p:ph type="body" idx="1"/>
          </p:nvPr>
        </p:nvSpPr>
        <p:spPr>
          <a:xfrm>
            <a:off x="228600" y="1828800"/>
            <a:ext cx="8534400" cy="3810000"/>
          </a:xfrm>
        </p:spPr>
        <p:txBody>
          <a:bodyPr/>
          <a:lstStyle/>
          <a:p>
            <a:pPr marL="342900" indent="-342900" algn="l">
              <a:spcAft>
                <a:spcPct val="20000"/>
              </a:spcAft>
              <a:buFont typeface="Arial" panose="020B0604020202020204" pitchFamily="34" charset="0"/>
              <a:buChar char="•"/>
              <a:defRPr/>
            </a:pPr>
            <a:r>
              <a:rPr lang="en-US" sz="2400" dirty="0">
                <a:effectLst/>
                <a:latin typeface="Arial" panose="020B0604020202020204" pitchFamily="34" charset="0"/>
                <a:ea typeface="Times New Roman" panose="02020603050405020304" pitchFamily="18" charset="0"/>
              </a:rPr>
              <a:t>Why is </a:t>
            </a:r>
            <a:r>
              <a:rPr lang="en-US" sz="2400">
                <a:effectLst/>
                <a:latin typeface="Arial" panose="020B0604020202020204" pitchFamily="34" charset="0"/>
                <a:ea typeface="Times New Roman" panose="02020603050405020304" pitchFamily="18" charset="0"/>
              </a:rPr>
              <a:t>it important for </a:t>
            </a:r>
            <a:r>
              <a:rPr lang="en-US" sz="2400" dirty="0">
                <a:effectLst/>
                <a:latin typeface="Arial" panose="020B0604020202020204" pitchFamily="34" charset="0"/>
                <a:ea typeface="Times New Roman" panose="02020603050405020304" pitchFamily="18" charset="0"/>
              </a:rPr>
              <a:t>IGs to know about dimensions of the Army Components? </a:t>
            </a:r>
          </a:p>
          <a:p>
            <a:pPr marL="342900" indent="-342900" algn="l">
              <a:spcAft>
                <a:spcPct val="20000"/>
              </a:spcAft>
              <a:buFont typeface="Arial" panose="020B0604020202020204" pitchFamily="34" charset="0"/>
              <a:buChar char="•"/>
              <a:defRPr/>
            </a:pPr>
            <a:endParaRPr lang="en-US" sz="2400" dirty="0">
              <a:latin typeface="Arial" panose="020B0604020202020204" pitchFamily="34" charset="0"/>
              <a:ea typeface="Times New Roman" panose="02020603050405020304" pitchFamily="18" charset="0"/>
            </a:endParaRPr>
          </a:p>
          <a:p>
            <a:pPr marL="342900" indent="-342900" algn="l">
              <a:spcAft>
                <a:spcPct val="20000"/>
              </a:spcAft>
              <a:buFont typeface="Arial" panose="020B0604020202020204" pitchFamily="34" charset="0"/>
              <a:buChar char="•"/>
              <a:defRPr/>
            </a:pPr>
            <a:r>
              <a:rPr lang="en-US" sz="2400" dirty="0">
                <a:solidFill>
                  <a:srgbClr val="0000FF"/>
                </a:solidFill>
                <a:effectLst/>
                <a:latin typeface="Arial" panose="020B0604020202020204" pitchFamily="34" charset="0"/>
                <a:ea typeface="Times New Roman" panose="02020603050405020304" pitchFamily="18" charset="0"/>
              </a:rPr>
              <a:t>Because the Army does not function (and especially does not deploy) as discrete units or components; IGs of one component </a:t>
            </a:r>
            <a:r>
              <a:rPr lang="en-US" sz="2400" dirty="0">
                <a:solidFill>
                  <a:srgbClr val="FF0000"/>
                </a:solidFill>
                <a:effectLst/>
                <a:latin typeface="Arial" panose="020B0604020202020204" pitchFamily="34" charset="0"/>
                <a:ea typeface="Times New Roman" panose="02020603050405020304" pitchFamily="18" charset="0"/>
              </a:rPr>
              <a:t>must be prepared </a:t>
            </a:r>
            <a:r>
              <a:rPr lang="en-US" sz="2400" dirty="0">
                <a:solidFill>
                  <a:srgbClr val="0000FF"/>
                </a:solidFill>
                <a:effectLst/>
                <a:latin typeface="Arial" panose="020B0604020202020204" pitchFamily="34" charset="0"/>
                <a:ea typeface="Times New Roman" panose="02020603050405020304" pitchFamily="18" charset="0"/>
              </a:rPr>
              <a:t>to execute the IG functions, to work all issues, no matter to which component th</a:t>
            </a:r>
            <a:r>
              <a:rPr lang="en-US" sz="2400" dirty="0">
                <a:solidFill>
                  <a:srgbClr val="0000FF"/>
                </a:solidFill>
                <a:latin typeface="Arial" panose="020B0604020202020204" pitchFamily="34" charset="0"/>
                <a:ea typeface="Times New Roman" panose="02020603050405020304" pitchFamily="18" charset="0"/>
              </a:rPr>
              <a:t>e IG (or complainant) may belong. </a:t>
            </a:r>
          </a:p>
          <a:p>
            <a:pPr marL="0" indent="0" algn="l">
              <a:spcAft>
                <a:spcPct val="20000"/>
              </a:spcAft>
              <a:buNone/>
              <a:defRPr/>
            </a:pPr>
            <a:r>
              <a:rPr lang="en-US" sz="2400" u="sng" dirty="0">
                <a:effectLst/>
                <a:ea typeface="Times New Roman" panose="02020603050405020304" pitchFamily="18" charset="0"/>
                <a:cs typeface="Times New Roman" panose="02020603050405020304" pitchFamily="18" charset="0"/>
              </a:rPr>
              <a:t>The Inspector General Reference Guide </a:t>
            </a:r>
            <a:r>
              <a:rPr lang="en-US" sz="2400" dirty="0">
                <a:effectLst/>
                <a:ea typeface="Times New Roman" panose="02020603050405020304" pitchFamily="18" charset="0"/>
                <a:cs typeface="Times New Roman" panose="02020603050405020304" pitchFamily="18" charset="0"/>
              </a:rPr>
              <a:t>(Part 6)</a:t>
            </a:r>
          </a:p>
        </p:txBody>
      </p:sp>
      <p:sp>
        <p:nvSpPr>
          <p:cNvPr id="35845"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1DD7A21D-BA18-4EB0-8D13-BFB815D525C4}" type="slidenum">
              <a:rPr lang="en-US" sz="1400" b="1" i="1" smtClean="0"/>
              <a:pPr/>
              <a:t>48</a:t>
            </a:fld>
            <a:endParaRPr lang="en-US" sz="1400" b="1" i="1"/>
          </a:p>
        </p:txBody>
      </p:sp>
      <p:pic>
        <p:nvPicPr>
          <p:cNvPr id="35846"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5847" name="Group 6"/>
          <p:cNvGrpSpPr>
            <a:grpSpLocks/>
          </p:cNvGrpSpPr>
          <p:nvPr/>
        </p:nvGrpSpPr>
        <p:grpSpPr bwMode="auto">
          <a:xfrm>
            <a:off x="228600" y="6477000"/>
            <a:ext cx="5105400" cy="152400"/>
            <a:chOff x="192" y="3792"/>
            <a:chExt cx="3216" cy="96"/>
          </a:xfrm>
        </p:grpSpPr>
        <p:sp>
          <p:nvSpPr>
            <p:cNvPr id="1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9"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9437349A-7CA8-EB9A-80CF-5AF18D63563B}"/>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extLst>
      <p:ext uri="{BB962C8B-B14F-4D97-AF65-F5344CB8AC3E}">
        <p14:creationId xmlns:p14="http://schemas.microsoft.com/office/powerpoint/2010/main" val="3114747022"/>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animEffect transition="in" filter="fade">
                                      <p:cBhvr>
                                        <p:cTn id="7" dur="1000"/>
                                        <p:tgtEl>
                                          <p:spTgt spid="35843">
                                            <p:txEl>
                                              <p:pRg st="2" end="2"/>
                                            </p:txEl>
                                          </p:spTgt>
                                        </p:tgtEl>
                                      </p:cBhvr>
                                    </p:animEffect>
                                    <p:anim calcmode="lin" valueType="num">
                                      <p:cBhvr>
                                        <p:cTn id="8"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584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843">
                                            <p:txEl>
                                              <p:pRg st="3" end="3"/>
                                            </p:txEl>
                                          </p:spTgt>
                                        </p:tgtEl>
                                        <p:attrNameLst>
                                          <p:attrName>style.visibility</p:attrName>
                                        </p:attrNameLst>
                                      </p:cBhvr>
                                      <p:to>
                                        <p:strVal val="visible"/>
                                      </p:to>
                                    </p:set>
                                    <p:animEffect transition="in" filter="fade">
                                      <p:cBhvr>
                                        <p:cTn id="12" dur="1000"/>
                                        <p:tgtEl>
                                          <p:spTgt spid="35843">
                                            <p:txEl>
                                              <p:pRg st="3" end="3"/>
                                            </p:txEl>
                                          </p:spTgt>
                                        </p:tgtEl>
                                      </p:cBhvr>
                                    </p:animEffect>
                                    <p:anim calcmode="lin" valueType="num">
                                      <p:cBhvr>
                                        <p:cTn id="13" dur="10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58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007378" y="228600"/>
            <a:ext cx="7086600" cy="1143000"/>
          </a:xfrm>
        </p:spPr>
        <p:txBody>
          <a:bodyPr/>
          <a:lstStyle/>
          <a:p>
            <a:pPr eaLnBrk="1" hangingPunct="1"/>
            <a:r>
              <a:rPr lang="en-US" dirty="0">
                <a:solidFill>
                  <a:schemeClr val="tx1"/>
                </a:solidFill>
              </a:rPr>
              <a:t>Summary</a:t>
            </a:r>
          </a:p>
        </p:txBody>
      </p:sp>
      <p:sp>
        <p:nvSpPr>
          <p:cNvPr id="88067" name="Rectangle 3"/>
          <p:cNvSpPr>
            <a:spLocks noGrp="1" noChangeArrowheads="1"/>
          </p:cNvSpPr>
          <p:nvPr>
            <p:ph type="body" idx="1"/>
          </p:nvPr>
        </p:nvSpPr>
        <p:spPr>
          <a:xfrm>
            <a:off x="228600" y="1900238"/>
            <a:ext cx="8686800" cy="4271962"/>
          </a:xfrm>
        </p:spPr>
        <p:txBody>
          <a:bodyPr/>
          <a:lstStyle/>
          <a:p>
            <a:pPr marL="514350" indent="-514350" eaLnBrk="1" hangingPunct="1">
              <a:spcBef>
                <a:spcPct val="0"/>
              </a:spcBef>
              <a:spcAft>
                <a:spcPct val="20000"/>
              </a:spcAft>
              <a:buFontTx/>
              <a:buAutoNum type="arabicPeriod"/>
            </a:pPr>
            <a:r>
              <a:rPr lang="en-US" sz="2300" dirty="0"/>
              <a:t>Described the overall command-and-control system of the Army, specifically the National Guard and the Army Reserve</a:t>
            </a:r>
          </a:p>
          <a:p>
            <a:pPr marL="514350" indent="-514350" eaLnBrk="1" hangingPunct="1">
              <a:spcBef>
                <a:spcPct val="0"/>
              </a:spcBef>
              <a:spcAft>
                <a:spcPct val="20000"/>
              </a:spcAft>
              <a:buFontTx/>
              <a:buAutoNum type="arabicPeriod"/>
            </a:pPr>
            <a:r>
              <a:rPr lang="en-US" sz="2300" dirty="0"/>
              <a:t>Described the requirements and duties of the U.S. Property and Fiscal Officer (USPFO)</a:t>
            </a:r>
          </a:p>
          <a:p>
            <a:pPr marL="514350" indent="-514350" eaLnBrk="1" hangingPunct="1">
              <a:spcBef>
                <a:spcPct val="0"/>
              </a:spcBef>
              <a:spcAft>
                <a:spcPct val="20000"/>
              </a:spcAft>
              <a:buFontTx/>
              <a:buAutoNum type="arabicPeriod"/>
            </a:pPr>
            <a:r>
              <a:rPr lang="en-US" sz="2300" dirty="0"/>
              <a:t>Described the various Full-Time Support (FTS) programs used within the NG and USAR</a:t>
            </a:r>
          </a:p>
          <a:p>
            <a:pPr marL="514350" indent="-514350" algn="l">
              <a:spcAft>
                <a:spcPct val="20000"/>
              </a:spcAft>
              <a:buFont typeface="+mj-lt"/>
              <a:buAutoNum type="arabicPeriod" startAt="4"/>
              <a:defRPr/>
            </a:pPr>
            <a:r>
              <a:rPr lang="en-US" sz="2300" b="1" dirty="0">
                <a:cs typeface="+mn-cs"/>
              </a:rPr>
              <a:t>Described the various duty and pay statuses</a:t>
            </a:r>
          </a:p>
          <a:p>
            <a:pPr marL="514350" indent="-514350" algn="l">
              <a:spcAft>
                <a:spcPct val="20000"/>
              </a:spcAft>
              <a:buFont typeface="+mj-lt"/>
              <a:buAutoNum type="arabicPeriod" startAt="4"/>
              <a:defRPr/>
            </a:pPr>
            <a:r>
              <a:rPr lang="en-US" sz="2300" b="1" dirty="0">
                <a:cs typeface="+mn-cs"/>
              </a:rPr>
              <a:t>Described the Incapacitation Pay Program and common problem areas and areas of concern</a:t>
            </a:r>
          </a:p>
          <a:p>
            <a:pPr marL="514350" indent="-514350" algn="l">
              <a:spcAft>
                <a:spcPct val="20000"/>
              </a:spcAft>
              <a:buFont typeface="+mj-lt"/>
              <a:buAutoNum type="arabicPeriod" startAt="4"/>
              <a:defRPr/>
            </a:pPr>
            <a:r>
              <a:rPr lang="en-US" sz="2300" b="1" dirty="0">
                <a:cs typeface="+mn-cs"/>
              </a:rPr>
              <a:t>Describe the types and phases of mobilization</a:t>
            </a:r>
          </a:p>
        </p:txBody>
      </p:sp>
      <p:sp>
        <p:nvSpPr>
          <p:cNvPr id="88068"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F32E2561-8500-4AC4-BA40-5CC71610254C}" type="slidenum">
              <a:rPr lang="en-US" sz="1400" b="1" i="1" smtClean="0"/>
              <a:pPr/>
              <a:t>49</a:t>
            </a:fld>
            <a:endParaRPr lang="en-US" sz="1400" b="1" i="1"/>
          </a:p>
        </p:txBody>
      </p:sp>
      <p:pic>
        <p:nvPicPr>
          <p:cNvPr id="88069"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88070" name="Group 6"/>
          <p:cNvGrpSpPr>
            <a:grpSpLocks/>
          </p:cNvGrpSpPr>
          <p:nvPr/>
        </p:nvGrpSpPr>
        <p:grpSpPr bwMode="auto">
          <a:xfrm>
            <a:off x="228600" y="6477000"/>
            <a:ext cx="5105400" cy="152400"/>
            <a:chOff x="192" y="3792"/>
            <a:chExt cx="3216" cy="96"/>
          </a:xfrm>
        </p:grpSpPr>
        <p:sp>
          <p:nvSpPr>
            <p:cNvPr id="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9"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0885360E-CBA1-4C59-FFB9-82E6D8C1900A}"/>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transition>
    <p:pull/>
    <p:sndAc>
      <p:end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47800" y="152400"/>
            <a:ext cx="7086600" cy="1219200"/>
          </a:xfrm>
        </p:spPr>
        <p:txBody>
          <a:bodyPr/>
          <a:lstStyle/>
          <a:p>
            <a:pPr eaLnBrk="1" hangingPunct="1"/>
            <a:r>
              <a:rPr lang="en-US" sz="3600" dirty="0">
                <a:solidFill>
                  <a:schemeClr val="tx1"/>
                </a:solidFill>
              </a:rPr>
              <a:t>Terminal Learning Objective</a:t>
            </a:r>
          </a:p>
        </p:txBody>
      </p:sp>
      <p:sp>
        <p:nvSpPr>
          <p:cNvPr id="35843" name="Rectangle 3"/>
          <p:cNvSpPr>
            <a:spLocks noGrp="1" noChangeArrowheads="1"/>
          </p:cNvSpPr>
          <p:nvPr>
            <p:ph type="body" idx="1"/>
          </p:nvPr>
        </p:nvSpPr>
        <p:spPr>
          <a:xfrm>
            <a:off x="228600" y="1828800"/>
            <a:ext cx="8534400" cy="3810000"/>
          </a:xfrm>
        </p:spPr>
        <p:txBody>
          <a:bodyPr/>
          <a:lstStyle/>
          <a:p>
            <a:pPr marL="114300" marR="0" indent="0" algn="l">
              <a:spcBef>
                <a:spcPts val="0"/>
              </a:spcBef>
              <a:spcAft>
                <a:spcPts val="0"/>
              </a:spcAft>
              <a:buNone/>
            </a:pPr>
            <a:r>
              <a:rPr lang="en-US" sz="2300" dirty="0">
                <a:effectLst/>
                <a:ea typeface="Times New Roman" panose="02020603050405020304" pitchFamily="18" charset="0"/>
                <a:cs typeface="Times New Roman" panose="02020603050405020304" pitchFamily="18" charset="0"/>
              </a:rPr>
              <a:t>Action: Support active-duty, Army Reserve, and Army National Guard commands and organizations as part of an active-component, Army Reserve, or Army National Guard Inspector General office. </a:t>
            </a:r>
          </a:p>
          <a:p>
            <a:pPr marL="114300" marR="0" indent="0" algn="l">
              <a:spcBef>
                <a:spcPts val="0"/>
              </a:spcBef>
              <a:spcAft>
                <a:spcPts val="0"/>
              </a:spcAft>
              <a:buNone/>
            </a:pPr>
            <a:endParaRPr lang="en-US" sz="2300" dirty="0">
              <a:ea typeface="Times New Roman" panose="02020603050405020304" pitchFamily="18" charset="0"/>
              <a:cs typeface="Times New Roman" panose="02020603050405020304" pitchFamily="18" charset="0"/>
            </a:endParaRPr>
          </a:p>
          <a:p>
            <a:pPr marL="114300" marR="0" indent="0" algn="l">
              <a:spcBef>
                <a:spcPts val="0"/>
              </a:spcBef>
              <a:spcAft>
                <a:spcPts val="0"/>
              </a:spcAft>
              <a:buNone/>
            </a:pPr>
            <a:r>
              <a:rPr lang="en-US" sz="2300" dirty="0">
                <a:effectLst/>
                <a:ea typeface="Times New Roman" panose="02020603050405020304" pitchFamily="18" charset="0"/>
                <a:cs typeface="Times New Roman" panose="02020603050405020304" pitchFamily="18" charset="0"/>
              </a:rPr>
              <a:t>Conditions: Given </a:t>
            </a:r>
            <a:r>
              <a:rPr lang="en-US" sz="2300" u="sng" dirty="0">
                <a:effectLst/>
                <a:ea typeface="Times New Roman" panose="02020603050405020304" pitchFamily="18" charset="0"/>
                <a:cs typeface="Times New Roman" panose="02020603050405020304" pitchFamily="18" charset="0"/>
              </a:rPr>
              <a:t>The Inspector General Reference Guide </a:t>
            </a:r>
            <a:r>
              <a:rPr lang="en-US" sz="2300" dirty="0">
                <a:effectLst/>
                <a:ea typeface="Times New Roman" panose="02020603050405020304" pitchFamily="18" charset="0"/>
                <a:cs typeface="Times New Roman" panose="02020603050405020304" pitchFamily="18" charset="0"/>
              </a:rPr>
              <a:t>(Part 6), classroom handouts, and classroom instruction.</a:t>
            </a:r>
          </a:p>
          <a:p>
            <a:pPr marL="114300" marR="0" indent="0" algn="l">
              <a:spcBef>
                <a:spcPts val="0"/>
              </a:spcBef>
              <a:spcAft>
                <a:spcPts val="0"/>
              </a:spcAft>
              <a:buNone/>
            </a:pPr>
            <a:endParaRPr lang="en-US" sz="2300" dirty="0">
              <a:effectLst/>
              <a:ea typeface="Times New Roman" panose="02020603050405020304" pitchFamily="18" charset="0"/>
              <a:cs typeface="Times New Roman" panose="02020603050405020304" pitchFamily="18" charset="0"/>
            </a:endParaRPr>
          </a:p>
          <a:p>
            <a:pPr marL="0" indent="0">
              <a:buNone/>
            </a:pPr>
            <a:r>
              <a:rPr lang="en-US" sz="2300" dirty="0">
                <a:effectLst/>
                <a:ea typeface="Times New Roman" panose="02020603050405020304" pitchFamily="18" charset="0"/>
                <a:cs typeface="Times New Roman" panose="02020603050405020304" pitchFamily="18" charset="0"/>
              </a:rPr>
              <a:t>Standard: Identify the command structure of the Army Reserve and the Army National Guard and describe several of the unique Army Reserve and Army National Guard programs, systems, and readiness issues.</a:t>
            </a:r>
            <a:endParaRPr lang="en-US" sz="2300" dirty="0"/>
          </a:p>
        </p:txBody>
      </p:sp>
      <p:sp>
        <p:nvSpPr>
          <p:cNvPr id="35845"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1DD7A21D-BA18-4EB0-8D13-BFB815D525C4}" type="slidenum">
              <a:rPr lang="en-US" sz="1400" b="1" i="1" smtClean="0"/>
              <a:pPr/>
              <a:t>5</a:t>
            </a:fld>
            <a:endParaRPr lang="en-US" sz="1400" b="1" i="1"/>
          </a:p>
        </p:txBody>
      </p:sp>
      <p:pic>
        <p:nvPicPr>
          <p:cNvPr id="35846"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5847" name="Group 6"/>
          <p:cNvGrpSpPr>
            <a:grpSpLocks/>
          </p:cNvGrpSpPr>
          <p:nvPr/>
        </p:nvGrpSpPr>
        <p:grpSpPr bwMode="auto">
          <a:xfrm>
            <a:off x="228600" y="6477000"/>
            <a:ext cx="5105400" cy="152400"/>
            <a:chOff x="192" y="3792"/>
            <a:chExt cx="3216" cy="96"/>
          </a:xfrm>
        </p:grpSpPr>
        <p:sp>
          <p:nvSpPr>
            <p:cNvPr id="1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9"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9437349A-7CA8-EB9A-80CF-5AF18D63563B}"/>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extLst>
      <p:ext uri="{BB962C8B-B14F-4D97-AF65-F5344CB8AC3E}">
        <p14:creationId xmlns:p14="http://schemas.microsoft.com/office/powerpoint/2010/main" val="713086131"/>
      </p:ext>
    </p:extLst>
  </p:cSld>
  <p:clrMapOvr>
    <a:masterClrMapping/>
  </p:clrMapOvr>
  <p:transition>
    <p:pull/>
    <p:sndAc>
      <p:end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6"/>
          <p:cNvSpPr txBox="1">
            <a:spLocks noChangeArrowheads="1"/>
          </p:cNvSpPr>
          <p:nvPr/>
        </p:nvSpPr>
        <p:spPr bwMode="auto">
          <a:xfrm>
            <a:off x="1828800" y="304800"/>
            <a:ext cx="5486400" cy="914400"/>
          </a:xfrm>
          <a:prstGeom prst="rect">
            <a:avLst/>
          </a:prstGeom>
          <a:noFill/>
          <a:ln w="76200">
            <a:noFill/>
            <a:miter lim="800000"/>
            <a:headEnd/>
            <a:tailEnd/>
          </a:ln>
        </p:spPr>
        <p:txBody>
          <a:bodyPr>
            <a:spAutoFit/>
          </a:bodyPr>
          <a:lstStyle/>
          <a:p>
            <a:pPr>
              <a:spcBef>
                <a:spcPct val="50000"/>
              </a:spcBef>
            </a:pPr>
            <a:r>
              <a:rPr lang="en-US" sz="5400" b="1" dirty="0"/>
              <a:t>Questions?</a:t>
            </a:r>
          </a:p>
        </p:txBody>
      </p:sp>
      <p:sp>
        <p:nvSpPr>
          <p:cNvPr id="89092" name="Rectangle 7"/>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C0621D60-ED95-44F8-B689-14A8D572DD3F}" type="slidenum">
              <a:rPr lang="en-US" sz="1400" b="1" i="1" smtClean="0"/>
              <a:pPr/>
              <a:t>50</a:t>
            </a:fld>
            <a:endParaRPr lang="en-US" sz="1400" b="1" i="1"/>
          </a:p>
        </p:txBody>
      </p:sp>
      <p:pic>
        <p:nvPicPr>
          <p:cNvPr id="89093" name="Picture 8"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89094" name="Group 9"/>
          <p:cNvGrpSpPr>
            <a:grpSpLocks/>
          </p:cNvGrpSpPr>
          <p:nvPr/>
        </p:nvGrpSpPr>
        <p:grpSpPr bwMode="auto">
          <a:xfrm>
            <a:off x="228600" y="6477000"/>
            <a:ext cx="5105400" cy="152400"/>
            <a:chOff x="192" y="3792"/>
            <a:chExt cx="3216" cy="96"/>
          </a:xfrm>
        </p:grpSpPr>
        <p:sp>
          <p:nvSpPr>
            <p:cNvPr id="11"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2"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pic>
        <p:nvPicPr>
          <p:cNvPr id="2" name="Picture 1"/>
          <p:cNvPicPr>
            <a:picLocks noChangeAspect="1"/>
          </p:cNvPicPr>
          <p:nvPr/>
        </p:nvPicPr>
        <p:blipFill>
          <a:blip r:embed="rId4"/>
          <a:stretch>
            <a:fillRect/>
          </a:stretch>
        </p:blipFill>
        <p:spPr>
          <a:xfrm>
            <a:off x="2191083" y="2133599"/>
            <a:ext cx="4929187" cy="4032971"/>
          </a:xfrm>
          <a:prstGeom prst="rect">
            <a:avLst/>
          </a:prstGeom>
        </p:spPr>
      </p:pic>
      <p:sp>
        <p:nvSpPr>
          <p:cNvPr id="3" name="Rectangle 9">
            <a:extLst>
              <a:ext uri="{FF2B5EF4-FFF2-40B4-BE49-F238E27FC236}">
                <a16:creationId xmlns:a16="http://schemas.microsoft.com/office/drawing/2014/main" id="{E0037FDF-2CB2-2ABF-FCA7-1CB20298328D}"/>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47800" y="152400"/>
            <a:ext cx="7086600" cy="1219200"/>
          </a:xfrm>
        </p:spPr>
        <p:txBody>
          <a:bodyPr/>
          <a:lstStyle/>
          <a:p>
            <a:pPr eaLnBrk="1" hangingPunct="1"/>
            <a:r>
              <a:rPr lang="en-US" sz="3600" dirty="0">
                <a:solidFill>
                  <a:schemeClr val="tx1"/>
                </a:solidFill>
              </a:rPr>
              <a:t>Enabling Learning Objectives</a:t>
            </a:r>
          </a:p>
        </p:txBody>
      </p:sp>
      <p:sp>
        <p:nvSpPr>
          <p:cNvPr id="35843" name="Rectangle 3"/>
          <p:cNvSpPr>
            <a:spLocks noGrp="1" noChangeArrowheads="1"/>
          </p:cNvSpPr>
          <p:nvPr>
            <p:ph type="body" idx="1"/>
          </p:nvPr>
        </p:nvSpPr>
        <p:spPr>
          <a:xfrm>
            <a:off x="228600" y="2057400"/>
            <a:ext cx="8534400" cy="3810000"/>
          </a:xfrm>
        </p:spPr>
        <p:txBody>
          <a:bodyPr/>
          <a:lstStyle/>
          <a:p>
            <a:pPr marL="514350" indent="-514350" eaLnBrk="1" hangingPunct="1">
              <a:spcBef>
                <a:spcPct val="0"/>
              </a:spcBef>
              <a:spcAft>
                <a:spcPct val="20000"/>
              </a:spcAft>
              <a:buFontTx/>
              <a:buAutoNum type="arabicPeriod"/>
            </a:pPr>
            <a:r>
              <a:rPr lang="en-US" sz="2800" dirty="0"/>
              <a:t>Describe the overall command-and-control system of the Army, specifically the Army National Guard (ARNG) and the U.S. Army Reserve (USAR)</a:t>
            </a:r>
          </a:p>
          <a:p>
            <a:pPr marL="514350" indent="-514350" eaLnBrk="1" hangingPunct="1">
              <a:spcBef>
                <a:spcPct val="0"/>
              </a:spcBef>
              <a:spcAft>
                <a:spcPct val="20000"/>
              </a:spcAft>
              <a:buFontTx/>
              <a:buAutoNum type="arabicPeriod"/>
            </a:pPr>
            <a:r>
              <a:rPr lang="en-US" sz="2800" dirty="0"/>
              <a:t>Describe the requirements and duties of the U.S. Property and Fiscal Officer (USPFO)</a:t>
            </a:r>
          </a:p>
          <a:p>
            <a:pPr marL="514350" indent="-514350" eaLnBrk="1" hangingPunct="1">
              <a:spcBef>
                <a:spcPct val="0"/>
              </a:spcBef>
              <a:spcAft>
                <a:spcPct val="20000"/>
              </a:spcAft>
              <a:buFontTx/>
              <a:buAutoNum type="arabicPeriod"/>
            </a:pPr>
            <a:r>
              <a:rPr lang="en-US" sz="2800" dirty="0"/>
              <a:t>Describe the various Full-Time Support (FTS) programs used within the ARNG and the USAR</a:t>
            </a:r>
          </a:p>
        </p:txBody>
      </p:sp>
      <p:sp>
        <p:nvSpPr>
          <p:cNvPr id="35845"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1DD7A21D-BA18-4EB0-8D13-BFB815D525C4}" type="slidenum">
              <a:rPr lang="en-US" sz="1400" b="1" i="1" smtClean="0"/>
              <a:pPr/>
              <a:t>6</a:t>
            </a:fld>
            <a:endParaRPr lang="en-US" sz="1400" b="1" i="1"/>
          </a:p>
        </p:txBody>
      </p:sp>
      <p:pic>
        <p:nvPicPr>
          <p:cNvPr id="35846"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5847" name="Group 6"/>
          <p:cNvGrpSpPr>
            <a:grpSpLocks/>
          </p:cNvGrpSpPr>
          <p:nvPr/>
        </p:nvGrpSpPr>
        <p:grpSpPr bwMode="auto">
          <a:xfrm>
            <a:off x="228600" y="6477000"/>
            <a:ext cx="5105400" cy="152400"/>
            <a:chOff x="192" y="3792"/>
            <a:chExt cx="3216" cy="96"/>
          </a:xfrm>
        </p:grpSpPr>
        <p:sp>
          <p:nvSpPr>
            <p:cNvPr id="1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9"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grpSp>
        <p:nvGrpSpPr>
          <p:cNvPr id="13" name="Group 12"/>
          <p:cNvGrpSpPr/>
          <p:nvPr/>
        </p:nvGrpSpPr>
        <p:grpSpPr>
          <a:xfrm>
            <a:off x="7620000" y="996156"/>
            <a:ext cx="1052513" cy="903288"/>
            <a:chOff x="7543799" y="925512"/>
            <a:chExt cx="1052513" cy="903288"/>
          </a:xfrm>
        </p:grpSpPr>
        <p:sp>
          <p:nvSpPr>
            <p:cNvPr id="14"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5"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endParaRPr lang="en-US" altLang="en-US" sz="1100" dirty="0">
                <a:cs typeface="Arial" panose="020B0604020202020204" pitchFamily="34" charset="0"/>
              </a:endParaRPr>
            </a:p>
          </p:txBody>
        </p:sp>
      </p:grpSp>
      <p:sp>
        <p:nvSpPr>
          <p:cNvPr id="2" name="Rectangle 9">
            <a:extLst>
              <a:ext uri="{FF2B5EF4-FFF2-40B4-BE49-F238E27FC236}">
                <a16:creationId xmlns:a16="http://schemas.microsoft.com/office/drawing/2014/main" id="{B90FBD98-5DFD-554D-3314-7A958098A0D0}"/>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transition>
    <p:pull/>
    <p:sndAc>
      <p:end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1600200" y="381000"/>
            <a:ext cx="6781800" cy="1098550"/>
          </a:xfrm>
          <a:prstGeom prst="rect">
            <a:avLst/>
          </a:prstGeom>
          <a:noFill/>
          <a:ln w="9525">
            <a:noFill/>
            <a:miter lim="800000"/>
            <a:headEnd/>
            <a:tailEnd/>
          </a:ln>
        </p:spPr>
        <p:txBody>
          <a:bodyPr>
            <a:spAutoFit/>
          </a:bodyPr>
          <a:lstStyle/>
          <a:p>
            <a:pPr>
              <a:spcBef>
                <a:spcPct val="50000"/>
              </a:spcBef>
            </a:pPr>
            <a:r>
              <a:rPr lang="en-US" b="1" dirty="0"/>
              <a:t> </a:t>
            </a:r>
            <a:r>
              <a:rPr lang="en-US" sz="3600" b="1" dirty="0"/>
              <a:t>Enabling Learning Objectives</a:t>
            </a:r>
          </a:p>
          <a:p>
            <a:pPr algn="r">
              <a:spcBef>
                <a:spcPct val="50000"/>
              </a:spcBef>
            </a:pPr>
            <a:r>
              <a:rPr lang="en-US" sz="2000" b="1" dirty="0"/>
              <a:t>(continued)</a:t>
            </a:r>
          </a:p>
        </p:txBody>
      </p:sp>
      <p:sp>
        <p:nvSpPr>
          <p:cNvPr id="36867" name="Text Box 4"/>
          <p:cNvSpPr txBox="1">
            <a:spLocks noChangeArrowheads="1"/>
          </p:cNvSpPr>
          <p:nvPr/>
        </p:nvSpPr>
        <p:spPr bwMode="auto">
          <a:xfrm>
            <a:off x="533400" y="2209800"/>
            <a:ext cx="8001000" cy="2647950"/>
          </a:xfrm>
          <a:prstGeom prst="rect">
            <a:avLst/>
          </a:prstGeom>
          <a:noFill/>
          <a:ln w="9525">
            <a:noFill/>
            <a:miter lim="800000"/>
            <a:headEnd/>
            <a:tailEnd/>
          </a:ln>
        </p:spPr>
        <p:txBody>
          <a:bodyPr>
            <a:spAutoFit/>
          </a:bodyPr>
          <a:lstStyle/>
          <a:p>
            <a:pPr marL="457200" indent="-457200" algn="l">
              <a:buFontTx/>
              <a:buChar char="•"/>
            </a:pPr>
            <a:endParaRPr lang="en-US" sz="2400" b="1"/>
          </a:p>
          <a:p>
            <a:pPr marL="914400" lvl="1" indent="-457200" algn="l">
              <a:spcBef>
                <a:spcPct val="50000"/>
              </a:spcBef>
            </a:pPr>
            <a:endParaRPr lang="en-US" sz="2400" b="1"/>
          </a:p>
          <a:p>
            <a:pPr marL="457200" indent="-457200" algn="l">
              <a:spcBef>
                <a:spcPct val="50000"/>
              </a:spcBef>
            </a:pPr>
            <a:endParaRPr lang="en-US" sz="2400" b="1"/>
          </a:p>
          <a:p>
            <a:pPr marL="457200" indent="-457200" algn="l">
              <a:spcBef>
                <a:spcPct val="50000"/>
              </a:spcBef>
            </a:pPr>
            <a:endParaRPr lang="en-US" sz="2400" b="1"/>
          </a:p>
          <a:p>
            <a:pPr marL="457200" indent="-457200" algn="l">
              <a:spcBef>
                <a:spcPct val="50000"/>
              </a:spcBef>
            </a:pPr>
            <a:endParaRPr lang="en-US" sz="2400" b="1"/>
          </a:p>
        </p:txBody>
      </p:sp>
      <p:sp>
        <p:nvSpPr>
          <p:cNvPr id="6" name="Rectangle 3"/>
          <p:cNvSpPr txBox="1">
            <a:spLocks noChangeArrowheads="1"/>
          </p:cNvSpPr>
          <p:nvPr/>
        </p:nvSpPr>
        <p:spPr>
          <a:xfrm>
            <a:off x="228600" y="2133600"/>
            <a:ext cx="8534400" cy="3048000"/>
          </a:xfrm>
          <a:prstGeom prst="rect">
            <a:avLst/>
          </a:prstGeom>
        </p:spPr>
        <p:txBody>
          <a:bodyPr/>
          <a:lstStyle/>
          <a:p>
            <a:pPr marL="514350" indent="-514350" algn="l">
              <a:spcAft>
                <a:spcPct val="20000"/>
              </a:spcAft>
              <a:buFont typeface="+mj-lt"/>
              <a:buAutoNum type="arabicPeriod" startAt="4"/>
              <a:defRPr/>
            </a:pPr>
            <a:r>
              <a:rPr lang="en-US" b="1" dirty="0">
                <a:cs typeface="+mn-cs"/>
              </a:rPr>
              <a:t>Describe the various duty and corresponding pay statuses</a:t>
            </a:r>
          </a:p>
          <a:p>
            <a:pPr marL="514350" indent="-514350" algn="l">
              <a:spcAft>
                <a:spcPct val="20000"/>
              </a:spcAft>
              <a:buFont typeface="+mj-lt"/>
              <a:buAutoNum type="arabicPeriod" startAt="4"/>
              <a:defRPr/>
            </a:pPr>
            <a:r>
              <a:rPr lang="en-US" b="1" dirty="0">
                <a:cs typeface="+mn-cs"/>
              </a:rPr>
              <a:t>Describe the Incapacitation Pay Program and common problem areas and areas of concern</a:t>
            </a:r>
          </a:p>
          <a:p>
            <a:pPr marL="514350" indent="-514350" algn="l">
              <a:spcAft>
                <a:spcPct val="20000"/>
              </a:spcAft>
              <a:buFont typeface="+mj-lt"/>
              <a:buAutoNum type="arabicPeriod" startAt="4"/>
              <a:defRPr/>
            </a:pPr>
            <a:r>
              <a:rPr lang="en-US" b="1" dirty="0">
                <a:cs typeface="+mn-cs"/>
              </a:rPr>
              <a:t>Describe the types and phases of mobilization</a:t>
            </a:r>
          </a:p>
        </p:txBody>
      </p:sp>
      <p:sp>
        <p:nvSpPr>
          <p:cNvPr id="36869"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F44A42A3-93EC-4DA3-8252-541504BFE2BA}" type="slidenum">
              <a:rPr lang="en-US" sz="1400" b="1" i="1" smtClean="0"/>
              <a:pPr/>
              <a:t>7</a:t>
            </a:fld>
            <a:endParaRPr lang="en-US" sz="1400" b="1" i="1"/>
          </a:p>
        </p:txBody>
      </p:sp>
      <p:pic>
        <p:nvPicPr>
          <p:cNvPr id="36870"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6871" name="Group 6"/>
          <p:cNvGrpSpPr>
            <a:grpSpLocks/>
          </p:cNvGrpSpPr>
          <p:nvPr/>
        </p:nvGrpSpPr>
        <p:grpSpPr bwMode="auto">
          <a:xfrm>
            <a:off x="228600" y="6477000"/>
            <a:ext cx="5105400" cy="152400"/>
            <a:chOff x="192" y="3792"/>
            <a:chExt cx="3216" cy="96"/>
          </a:xfrm>
        </p:grpSpPr>
        <p:sp>
          <p:nvSpPr>
            <p:cNvPr id="16"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7"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8B886F15-2F9C-AD51-F5C5-12E09F0A88E1}"/>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1600200" y="381000"/>
            <a:ext cx="6781800" cy="646331"/>
          </a:xfrm>
          <a:prstGeom prst="rect">
            <a:avLst/>
          </a:prstGeom>
          <a:noFill/>
          <a:ln w="9525">
            <a:noFill/>
            <a:miter lim="800000"/>
            <a:headEnd/>
            <a:tailEnd/>
          </a:ln>
        </p:spPr>
        <p:txBody>
          <a:bodyPr>
            <a:spAutoFit/>
          </a:bodyPr>
          <a:lstStyle/>
          <a:p>
            <a:pPr>
              <a:spcBef>
                <a:spcPct val="50000"/>
              </a:spcBef>
            </a:pPr>
            <a:r>
              <a:rPr lang="en-US" b="1" dirty="0"/>
              <a:t> </a:t>
            </a:r>
            <a:r>
              <a:rPr lang="en-US" sz="3600" b="1" dirty="0"/>
              <a:t>Safety and Environmental</a:t>
            </a:r>
          </a:p>
        </p:txBody>
      </p:sp>
      <p:sp>
        <p:nvSpPr>
          <p:cNvPr id="36867" name="Text Box 4"/>
          <p:cNvSpPr txBox="1">
            <a:spLocks noChangeArrowheads="1"/>
          </p:cNvSpPr>
          <p:nvPr/>
        </p:nvSpPr>
        <p:spPr bwMode="auto">
          <a:xfrm>
            <a:off x="533400" y="2209800"/>
            <a:ext cx="8001000" cy="2647950"/>
          </a:xfrm>
          <a:prstGeom prst="rect">
            <a:avLst/>
          </a:prstGeom>
          <a:noFill/>
          <a:ln w="9525">
            <a:noFill/>
            <a:miter lim="800000"/>
            <a:headEnd/>
            <a:tailEnd/>
          </a:ln>
        </p:spPr>
        <p:txBody>
          <a:bodyPr>
            <a:spAutoFit/>
          </a:bodyPr>
          <a:lstStyle/>
          <a:p>
            <a:pPr marL="457200" indent="-457200" algn="l">
              <a:buFontTx/>
              <a:buChar char="•"/>
            </a:pPr>
            <a:endParaRPr lang="en-US" sz="2400" b="1"/>
          </a:p>
          <a:p>
            <a:pPr marL="914400" lvl="1" indent="-457200" algn="l">
              <a:spcBef>
                <a:spcPct val="50000"/>
              </a:spcBef>
            </a:pPr>
            <a:endParaRPr lang="en-US" sz="2400" b="1"/>
          </a:p>
          <a:p>
            <a:pPr marL="457200" indent="-457200" algn="l">
              <a:spcBef>
                <a:spcPct val="50000"/>
              </a:spcBef>
            </a:pPr>
            <a:endParaRPr lang="en-US" sz="2400" b="1"/>
          </a:p>
          <a:p>
            <a:pPr marL="457200" indent="-457200" algn="l">
              <a:spcBef>
                <a:spcPct val="50000"/>
              </a:spcBef>
            </a:pPr>
            <a:endParaRPr lang="en-US" sz="2400" b="1"/>
          </a:p>
          <a:p>
            <a:pPr marL="457200" indent="-457200" algn="l">
              <a:spcBef>
                <a:spcPct val="50000"/>
              </a:spcBef>
            </a:pPr>
            <a:endParaRPr lang="en-US" sz="2400" b="1"/>
          </a:p>
        </p:txBody>
      </p:sp>
      <p:sp>
        <p:nvSpPr>
          <p:cNvPr id="36869"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F44A42A3-93EC-4DA3-8252-541504BFE2BA}" type="slidenum">
              <a:rPr lang="en-US" sz="1400" b="1" i="1" smtClean="0"/>
              <a:pPr/>
              <a:t>8</a:t>
            </a:fld>
            <a:endParaRPr lang="en-US" sz="1400" b="1" i="1"/>
          </a:p>
        </p:txBody>
      </p:sp>
      <p:pic>
        <p:nvPicPr>
          <p:cNvPr id="36870"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6871" name="Group 6"/>
          <p:cNvGrpSpPr>
            <a:grpSpLocks/>
          </p:cNvGrpSpPr>
          <p:nvPr/>
        </p:nvGrpSpPr>
        <p:grpSpPr bwMode="auto">
          <a:xfrm>
            <a:off x="228600" y="6477000"/>
            <a:ext cx="5105400" cy="152400"/>
            <a:chOff x="192" y="3792"/>
            <a:chExt cx="3216" cy="96"/>
          </a:xfrm>
        </p:grpSpPr>
        <p:sp>
          <p:nvSpPr>
            <p:cNvPr id="16"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7"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 name="Rectangle 9">
            <a:extLst>
              <a:ext uri="{FF2B5EF4-FFF2-40B4-BE49-F238E27FC236}">
                <a16:creationId xmlns:a16="http://schemas.microsoft.com/office/drawing/2014/main" id="{8B886F15-2F9C-AD51-F5C5-12E09F0A88E1}"/>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
        <p:nvSpPr>
          <p:cNvPr id="3" name="Rectangle 81">
            <a:extLst>
              <a:ext uri="{FF2B5EF4-FFF2-40B4-BE49-F238E27FC236}">
                <a16:creationId xmlns:a16="http://schemas.microsoft.com/office/drawing/2014/main" id="{D336423B-6A67-6197-8625-EF1C14FAD98E}"/>
              </a:ext>
            </a:extLst>
          </p:cNvPr>
          <p:cNvSpPr txBox="1">
            <a:spLocks noChangeArrowheads="1"/>
          </p:cNvSpPr>
          <p:nvPr/>
        </p:nvSpPr>
        <p:spPr>
          <a:xfrm>
            <a:off x="457200" y="1828800"/>
            <a:ext cx="8229599" cy="4648200"/>
          </a:xfrm>
          <a:prstGeom prst="rect">
            <a:avLst/>
          </a:prstGeom>
        </p:spPr>
        <p:txBody>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a:spcBef>
                <a:spcPts val="1200"/>
              </a:spcBef>
              <a:spcAft>
                <a:spcPts val="600"/>
              </a:spcAft>
              <a:buFontTx/>
              <a:buNone/>
            </a:pPr>
            <a:r>
              <a:rPr lang="en-US" sz="2300" kern="0">
                <a:latin typeface="Arial" panose="020B0604020202020204" pitchFamily="34" charset="0"/>
                <a:ea typeface="Calibri" panose="020F0502020204030204" pitchFamily="34" charset="0"/>
              </a:rPr>
              <a:t>Safety Requirements:</a:t>
            </a:r>
            <a:r>
              <a:rPr lang="en-US" sz="2300" b="0" kern="0">
                <a:latin typeface="Arial" panose="020B0604020202020204" pitchFamily="34" charset="0"/>
                <a:ea typeface="Calibri" panose="020F0502020204030204" pitchFamily="34" charset="0"/>
              </a:rPr>
              <a:t> No other specific safety requirements are unique to this block of instruction per DA PAM 385-30, </a:t>
            </a:r>
            <a:r>
              <a:rPr lang="en-US" sz="2300" b="0" u="sng" kern="0">
                <a:latin typeface="Arial" panose="020B0604020202020204" pitchFamily="34" charset="0"/>
                <a:ea typeface="Calibri" panose="020F0502020204030204" pitchFamily="34" charset="0"/>
              </a:rPr>
              <a:t>Risk Management</a:t>
            </a:r>
            <a:r>
              <a:rPr lang="en-US" sz="2300" b="0" kern="0">
                <a:latin typeface="Arial" panose="020B0604020202020204" pitchFamily="34" charset="0"/>
                <a:ea typeface="Calibri" panose="020F0502020204030204" pitchFamily="34" charset="0"/>
              </a:rPr>
              <a:t>, dated 2 December 2014.</a:t>
            </a:r>
            <a:endParaRPr lang="en-US" sz="2300" b="0" kern="0"/>
          </a:p>
          <a:p>
            <a:pPr marL="0" indent="0">
              <a:spcBef>
                <a:spcPts val="600"/>
              </a:spcBef>
              <a:spcAft>
                <a:spcPts val="600"/>
              </a:spcAft>
              <a:buFontTx/>
              <a:buNone/>
            </a:pPr>
            <a:r>
              <a:rPr lang="en-US" sz="2300" kern="0" spc="-10">
                <a:latin typeface="Arial" panose="020B0604020202020204" pitchFamily="34" charset="0"/>
                <a:ea typeface="Times New Roman" panose="02020603050405020304" pitchFamily="18" charset="0"/>
                <a:cs typeface="Times New Roman" panose="02020603050405020304" pitchFamily="18" charset="0"/>
              </a:rPr>
              <a:t>Risk Assessment Level: </a:t>
            </a:r>
            <a:r>
              <a:rPr lang="en-US" sz="2300" u="sng" kern="0"/>
              <a:t>Low</a:t>
            </a:r>
            <a:r>
              <a:rPr lang="en-US" sz="2300" kern="0"/>
              <a:t> </a:t>
            </a:r>
            <a:r>
              <a:rPr lang="en-US" sz="2300" b="0" kern="0"/>
              <a:t>in accordance with TRADOC Regulation 385-2, </a:t>
            </a:r>
            <a:r>
              <a:rPr lang="en-US" sz="2300" b="0" u="sng" kern="0"/>
              <a:t>U.S. Army Training and Doctrine Command Safety and Occupational Health Program</a:t>
            </a:r>
            <a:r>
              <a:rPr lang="en-US" sz="2300" b="0" kern="0"/>
              <a:t>, dated 14 June 2024</a:t>
            </a:r>
            <a:r>
              <a:rPr lang="en-US" sz="2300" kern="0"/>
              <a:t>.</a:t>
            </a:r>
          </a:p>
          <a:p>
            <a:pPr marL="0" indent="0">
              <a:spcBef>
                <a:spcPts val="600"/>
              </a:spcBef>
              <a:spcAft>
                <a:spcPts val="600"/>
              </a:spcAft>
              <a:buFontTx/>
              <a:buNone/>
            </a:pPr>
            <a:r>
              <a:rPr lang="en-US" sz="2300" kern="0"/>
              <a:t>Environmental Considerations: </a:t>
            </a:r>
            <a:r>
              <a:rPr lang="en-US" sz="2300" b="0" kern="0">
                <a:latin typeface="Arial" panose="020B0604020202020204" pitchFamily="34" charset="0"/>
                <a:ea typeface="Calibri" panose="020F0502020204030204" pitchFamily="34" charset="0"/>
              </a:rPr>
              <a:t>None </a:t>
            </a:r>
            <a:r>
              <a:rPr lang="en-US" sz="2300" b="0" kern="0"/>
              <a:t>in accordance with</a:t>
            </a:r>
            <a:r>
              <a:rPr lang="en-US" sz="2300" b="0" kern="0">
                <a:latin typeface="Arial" panose="020B0604020202020204" pitchFamily="34" charset="0"/>
                <a:ea typeface="Calibri" panose="020F0502020204030204" pitchFamily="34" charset="0"/>
              </a:rPr>
              <a:t> AR 200-1, </a:t>
            </a:r>
            <a:r>
              <a:rPr lang="en-US" sz="2300" b="0" u="sng" kern="0">
                <a:latin typeface="Arial" panose="020B0604020202020204" pitchFamily="34" charset="0"/>
                <a:ea typeface="Calibri" panose="020F0502020204030204" pitchFamily="34" charset="0"/>
              </a:rPr>
              <a:t>Environmental Protection and Enhancement</a:t>
            </a:r>
            <a:r>
              <a:rPr lang="en-US" sz="2300" b="0" kern="0">
                <a:latin typeface="Arial" panose="020B0604020202020204" pitchFamily="34" charset="0"/>
                <a:ea typeface="Calibri" panose="020F0502020204030204" pitchFamily="34" charset="0"/>
              </a:rPr>
              <a:t>, dated 13 December 2007, and ATP 3-34.5, </a:t>
            </a:r>
            <a:r>
              <a:rPr lang="en-US" sz="2300" b="0" u="sng" kern="0">
                <a:latin typeface="Arial" panose="020B0604020202020204" pitchFamily="34" charset="0"/>
                <a:ea typeface="Calibri" panose="020F0502020204030204" pitchFamily="34" charset="0"/>
              </a:rPr>
              <a:t>Environmental Considerations</a:t>
            </a:r>
            <a:r>
              <a:rPr lang="en-US" sz="2300" b="0" kern="0">
                <a:latin typeface="Arial" panose="020B0604020202020204" pitchFamily="34" charset="0"/>
                <a:ea typeface="Calibri" panose="020F0502020204030204" pitchFamily="34" charset="0"/>
              </a:rPr>
              <a:t>, dated January 2024.</a:t>
            </a:r>
            <a:endParaRPr lang="en-US" sz="2300" b="0" kern="0"/>
          </a:p>
          <a:p>
            <a:pPr marL="0" indent="0">
              <a:spcBef>
                <a:spcPts val="0"/>
              </a:spcBef>
              <a:buFontTx/>
              <a:buNone/>
            </a:pPr>
            <a:endParaRPr lang="en-US" sz="2800" kern="0" dirty="0"/>
          </a:p>
        </p:txBody>
      </p:sp>
    </p:spTree>
    <p:extLst>
      <p:ext uri="{BB962C8B-B14F-4D97-AF65-F5344CB8AC3E}">
        <p14:creationId xmlns:p14="http://schemas.microsoft.com/office/powerpoint/2010/main" val="18640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04439" y="1761857"/>
            <a:ext cx="8382000" cy="4832092"/>
          </a:xfrm>
          <a:prstGeom prst="rect">
            <a:avLst/>
          </a:prstGeom>
          <a:noFill/>
          <a:ln w="9525">
            <a:noFill/>
            <a:miter lim="800000"/>
            <a:headEnd/>
            <a:tailEnd/>
          </a:ln>
        </p:spPr>
        <p:txBody>
          <a:bodyPr wrap="square">
            <a:spAutoFit/>
          </a:bodyPr>
          <a:lstStyle/>
          <a:p>
            <a:pPr algn="l">
              <a:spcAft>
                <a:spcPct val="20000"/>
              </a:spcAft>
              <a:buFontTx/>
              <a:buChar char="•"/>
            </a:pPr>
            <a:r>
              <a:rPr lang="en-US" sz="2200" b="1" dirty="0">
                <a:latin typeface="+mn-lt"/>
              </a:rPr>
              <a:t>  USC Title 10</a:t>
            </a:r>
          </a:p>
          <a:p>
            <a:pPr algn="l">
              <a:spcAft>
                <a:spcPct val="20000"/>
              </a:spcAft>
              <a:buFontTx/>
              <a:buChar char="•"/>
            </a:pPr>
            <a:r>
              <a:rPr lang="en-US" sz="2200" b="1" dirty="0">
                <a:latin typeface="+mn-lt"/>
              </a:rPr>
              <a:t>  USC Title 32 </a:t>
            </a:r>
          </a:p>
          <a:p>
            <a:pPr algn="l">
              <a:spcAft>
                <a:spcPct val="20000"/>
              </a:spcAft>
              <a:buFontTx/>
              <a:buChar char="•"/>
            </a:pPr>
            <a:r>
              <a:rPr lang="en-US" sz="2200" b="1" dirty="0">
                <a:latin typeface="+mn-lt"/>
              </a:rPr>
              <a:t>  AR 135 Series (ARNG and USAR)</a:t>
            </a:r>
          </a:p>
          <a:p>
            <a:pPr algn="l">
              <a:spcAft>
                <a:spcPct val="20000"/>
              </a:spcAft>
              <a:buFontTx/>
              <a:buChar char="•"/>
            </a:pPr>
            <a:r>
              <a:rPr lang="en-US" sz="2200" b="1" dirty="0">
                <a:latin typeface="+mn-lt"/>
              </a:rPr>
              <a:t>  AR 140 Series (USAR)</a:t>
            </a:r>
          </a:p>
          <a:p>
            <a:pPr algn="l">
              <a:spcAft>
                <a:spcPct val="20000"/>
              </a:spcAft>
              <a:buFontTx/>
              <a:buChar char="•"/>
            </a:pPr>
            <a:r>
              <a:rPr lang="en-US" sz="2200" b="1" dirty="0">
                <a:latin typeface="+mn-lt"/>
              </a:rPr>
              <a:t>  NGRs </a:t>
            </a:r>
          </a:p>
          <a:p>
            <a:pPr algn="l">
              <a:spcAft>
                <a:spcPct val="20000"/>
              </a:spcAft>
              <a:buFontTx/>
              <a:buChar char="•"/>
            </a:pPr>
            <a:r>
              <a:rPr lang="en-US" sz="2200" b="1" dirty="0">
                <a:latin typeface="+mn-lt"/>
              </a:rPr>
              <a:t>  USARC Regulations</a:t>
            </a:r>
          </a:p>
          <a:p>
            <a:pPr algn="l">
              <a:spcAft>
                <a:spcPct val="20000"/>
              </a:spcAft>
              <a:buFontTx/>
              <a:buChar char="•"/>
            </a:pPr>
            <a:r>
              <a:rPr lang="en-US" sz="2200" b="1" dirty="0">
                <a:latin typeface="+mn-lt"/>
              </a:rPr>
              <a:t>  AR 600-20, Army Command Policy</a:t>
            </a:r>
          </a:p>
          <a:p>
            <a:pPr algn="l">
              <a:spcAft>
                <a:spcPct val="20000"/>
              </a:spcAft>
              <a:buFontTx/>
              <a:buChar char="•"/>
            </a:pPr>
            <a:r>
              <a:rPr lang="en-US" sz="2200" b="1" dirty="0">
                <a:latin typeface="+mn-lt"/>
              </a:rPr>
              <a:t>  AR 525-29 Force Generation-Sustainable Readiness</a:t>
            </a:r>
          </a:p>
          <a:p>
            <a:pPr algn="l">
              <a:spcAft>
                <a:spcPct val="20000"/>
              </a:spcAft>
              <a:buFontTx/>
              <a:buChar char="•"/>
            </a:pPr>
            <a:r>
              <a:rPr lang="en-US" sz="2200" b="1" dirty="0">
                <a:latin typeface="+mn-lt"/>
              </a:rPr>
              <a:t>  AR 71-32, Force Development</a:t>
            </a:r>
          </a:p>
          <a:p>
            <a:pPr algn="l">
              <a:spcAft>
                <a:spcPct val="20000"/>
              </a:spcAft>
              <a:buFontTx/>
              <a:buChar char="•"/>
            </a:pPr>
            <a:r>
              <a:rPr lang="en-US" sz="2200" b="1" dirty="0">
                <a:latin typeface="+mn-lt"/>
              </a:rPr>
              <a:t>  AR 10-87, Army Commands, Army </a:t>
            </a:r>
            <a:r>
              <a:rPr lang="en-US" sz="2200" b="1" i="0" dirty="0">
                <a:solidFill>
                  <a:srgbClr val="1B1B1B"/>
                </a:solidFill>
                <a:effectLst/>
                <a:latin typeface="+mn-lt"/>
              </a:rPr>
              <a:t>Service Component Commands, Direct Reporting Units</a:t>
            </a:r>
          </a:p>
          <a:p>
            <a:pPr algn="l">
              <a:spcAft>
                <a:spcPct val="20000"/>
              </a:spcAft>
              <a:buFontTx/>
              <a:buChar char="•"/>
            </a:pPr>
            <a:r>
              <a:rPr lang="en-US" sz="2200" b="1" dirty="0">
                <a:solidFill>
                  <a:srgbClr val="1B1B1B"/>
                </a:solidFill>
                <a:latin typeface="+mn-lt"/>
              </a:rPr>
              <a:t>  General Orders</a:t>
            </a:r>
            <a:endParaRPr lang="en-US" sz="2200" b="1" dirty="0">
              <a:latin typeface="+mn-lt"/>
            </a:endParaRPr>
          </a:p>
        </p:txBody>
      </p:sp>
      <p:sp>
        <p:nvSpPr>
          <p:cNvPr id="40964" name="Text Box 5"/>
          <p:cNvSpPr txBox="1">
            <a:spLocks noChangeArrowheads="1"/>
          </p:cNvSpPr>
          <p:nvPr/>
        </p:nvSpPr>
        <p:spPr bwMode="auto">
          <a:xfrm>
            <a:off x="2186439" y="228600"/>
            <a:ext cx="4756150" cy="1190625"/>
          </a:xfrm>
          <a:prstGeom prst="rect">
            <a:avLst/>
          </a:prstGeom>
          <a:noFill/>
          <a:ln w="76200">
            <a:noFill/>
            <a:miter lim="800000"/>
            <a:headEnd/>
            <a:tailEnd/>
          </a:ln>
        </p:spPr>
        <p:txBody>
          <a:bodyPr wrap="none">
            <a:spAutoFit/>
          </a:bodyPr>
          <a:lstStyle/>
          <a:p>
            <a:r>
              <a:rPr lang="en-US" sz="3600" b="1" dirty="0">
                <a:solidFill>
                  <a:srgbClr val="808000"/>
                </a:solidFill>
              </a:rPr>
              <a:t>Army</a:t>
            </a:r>
            <a:r>
              <a:rPr lang="en-US" sz="3600" b="1" dirty="0"/>
              <a:t> / </a:t>
            </a:r>
            <a:r>
              <a:rPr lang="en-US" sz="3600" b="1" dirty="0">
                <a:solidFill>
                  <a:srgbClr val="008000"/>
                </a:solidFill>
              </a:rPr>
              <a:t>ARNG</a:t>
            </a:r>
            <a:r>
              <a:rPr lang="en-US" sz="3600" b="1" dirty="0"/>
              <a:t> / </a:t>
            </a:r>
            <a:r>
              <a:rPr lang="en-US" sz="3600" b="1" dirty="0">
                <a:solidFill>
                  <a:srgbClr val="0000FF"/>
                </a:solidFill>
              </a:rPr>
              <a:t>USAR</a:t>
            </a:r>
          </a:p>
          <a:p>
            <a:r>
              <a:rPr lang="en-US" sz="3600" b="1" dirty="0"/>
              <a:t>References</a:t>
            </a:r>
          </a:p>
        </p:txBody>
      </p:sp>
      <p:sp>
        <p:nvSpPr>
          <p:cNvPr id="40966"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a:t>U.S. Army Inspector General School   </a:t>
            </a:r>
            <a:fld id="{59DD9055-F5A9-49D4-A8E2-2AC7CD7F1AC1}" type="slidenum">
              <a:rPr lang="en-US" sz="1400" b="1" i="1" smtClean="0"/>
              <a:pPr/>
              <a:t>9</a:t>
            </a:fld>
            <a:endParaRPr lang="en-US" sz="1400" b="1" i="1"/>
          </a:p>
        </p:txBody>
      </p:sp>
      <p:pic>
        <p:nvPicPr>
          <p:cNvPr id="40967"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0968" name="Group 6"/>
          <p:cNvGrpSpPr>
            <a:grpSpLocks/>
          </p:cNvGrpSpPr>
          <p:nvPr/>
        </p:nvGrpSpPr>
        <p:grpSpPr bwMode="auto">
          <a:xfrm>
            <a:off x="228600" y="6477000"/>
            <a:ext cx="5105400" cy="152400"/>
            <a:chOff x="192" y="3792"/>
            <a:chExt cx="3216" cy="96"/>
          </a:xfrm>
        </p:grpSpPr>
        <p:sp>
          <p:nvSpPr>
            <p:cNvPr id="10"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1"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3" name="Rectangle 9">
            <a:extLst>
              <a:ext uri="{FF2B5EF4-FFF2-40B4-BE49-F238E27FC236}">
                <a16:creationId xmlns:a16="http://schemas.microsoft.com/office/drawing/2014/main" id="{B53C0361-0D5A-EDBD-C514-8C3389B752F1}"/>
              </a:ext>
            </a:extLst>
          </p:cNvPr>
          <p:cNvSpPr>
            <a:spLocks noChangeArrowheads="1"/>
          </p:cNvSpPr>
          <p:nvPr/>
        </p:nvSpPr>
        <p:spPr bwMode="auto">
          <a:xfrm>
            <a:off x="76200" y="1524000"/>
            <a:ext cx="2133600" cy="457200"/>
          </a:xfrm>
          <a:prstGeom prst="rect">
            <a:avLst/>
          </a:prstGeom>
          <a:noFill/>
          <a:ln w="9525">
            <a:noFill/>
            <a:miter lim="800000"/>
            <a:headEnd/>
            <a:tailEnd/>
          </a:ln>
          <a:effectLst/>
        </p:spPr>
        <p:txBody>
          <a:bodyPr/>
          <a:lstStyle/>
          <a:p>
            <a:pPr>
              <a:defRPr/>
            </a:pPr>
            <a:r>
              <a:rPr lang="en-US" sz="1400" i="1" dirty="0">
                <a:cs typeface="+mn-cs"/>
              </a:rPr>
              <a:t>The Army Components</a:t>
            </a:r>
          </a:p>
        </p:txBody>
      </p:sp>
    </p:spTree>
  </p:cSld>
  <p:clrMapOvr>
    <a:masterClrMapping/>
  </p:clrMapOvr>
</p:sld>
</file>

<file path=ppt/theme/theme1.xml><?xml version="1.0" encoding="utf-8"?>
<a:theme xmlns:a="http://schemas.openxmlformats.org/drawingml/2006/main" name="TIGU Chart Template">
  <a:themeElements>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TIGU Char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00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00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G:\SOP\TIGU Chart Template.pot</Template>
  <TotalTime>41792</TotalTime>
  <Words>3605</Words>
  <Application>Microsoft Office PowerPoint</Application>
  <PresentationFormat>On-screen Show (4:3)</PresentationFormat>
  <Paragraphs>604</Paragraphs>
  <Slides>50</Slides>
  <Notes>50</Notes>
  <HiddenSlides>1</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2</vt:i4>
      </vt:variant>
      <vt:variant>
        <vt:lpstr>Slide Titles</vt:lpstr>
      </vt:variant>
      <vt:variant>
        <vt:i4>50</vt:i4>
      </vt:variant>
    </vt:vector>
  </HeadingPairs>
  <TitlesOfParts>
    <vt:vector size="61" baseType="lpstr">
      <vt:lpstr>Arial</vt:lpstr>
      <vt:lpstr>Calibri</vt:lpstr>
      <vt:lpstr>Times New Roman</vt:lpstr>
      <vt:lpstr>Wingdings</vt:lpstr>
      <vt:lpstr>TIGU Chart Template</vt:lpstr>
      <vt:lpstr>Office Theme</vt:lpstr>
      <vt:lpstr>Default Design</vt:lpstr>
      <vt:lpstr>1_Default Design</vt:lpstr>
      <vt:lpstr>1_Office Theme</vt:lpstr>
      <vt:lpstr>ClipArt</vt:lpstr>
      <vt:lpstr>Clip</vt:lpstr>
      <vt:lpstr>PowerPoint Presentation</vt:lpstr>
      <vt:lpstr>Why Cover the Components? We are One Army</vt:lpstr>
      <vt:lpstr>PowerPoint Presentation</vt:lpstr>
      <vt:lpstr>References</vt:lpstr>
      <vt:lpstr>Terminal Learning Objective</vt:lpstr>
      <vt:lpstr>Enabling 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USPFO Roles and Responsibilities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TLO Check on Learning</vt:lpstr>
      <vt:lpstr>Summary</vt:lpstr>
      <vt:lpstr>PowerPoint Presentation</vt:lpstr>
    </vt:vector>
  </TitlesOfParts>
  <Company>IGNET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SchultzMJ</dc:creator>
  <cp:lastModifiedBy>Odhner, Bronwyn B LTC USARMY HQDA OTIG (USA)</cp:lastModifiedBy>
  <cp:revision>2602</cp:revision>
  <cp:lastPrinted>2024-11-19T21:51:25Z</cp:lastPrinted>
  <dcterms:created xsi:type="dcterms:W3CDTF">2001-10-17T16:17:01Z</dcterms:created>
  <dcterms:modified xsi:type="dcterms:W3CDTF">2025-02-24T17:17:57Z</dcterms:modified>
</cp:coreProperties>
</file>